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5EE3EF2-228D-4384-98C4-E644A53E2621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F12A610-F76D-456C-B381-C4B94A10730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151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D5B8BE6-F18D-40E3-A442-9AFB2197810A}" type="slidenum">
              <a:t>1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0BE210A-CE20-4EC0-AC48-10BE0B4DD6EF}" type="slidenum">
              <a:t>2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D211A99-DDC8-4C50-BD1A-4E525933FFEA}" type="slidenum">
              <a:t>3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2013A6-7B99-407F-AC18-FD9DF69FE2D2}" type="slidenum">
              <a:t>4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F63480E-B61F-47FB-8ED9-C47D10958251}" type="slidenum">
              <a:t>5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6405CC7-6383-46CB-8C6E-C3975A4731EA}" type="slidenum">
              <a:t>6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0B45731-B21E-456D-84C0-F32CACE348E5}" type="slidenum">
              <a:t>7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FE128C6-6FC2-4524-A006-1CC8CA5DE4BC}" type="slidenum">
              <a:t>8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>
              <a:buSzPct val="100000"/>
              <a:buChar char="-"/>
            </a:pPr>
            <a:r>
              <a:rPr lang="nb-NO">
                <a:latin typeface="Verdana" pitchFamily="34"/>
              </a:rPr>
              <a:t>Ammoniakk blir her i landet vesentlig brukt til fremstilling av nitrogenholdige gjødsler og brukes mye som kjølemiddel ved større kjøle- og fryseanlegg. Ammoniakk brukes også til å lage beskyttelsesgass, nemlig nitrogen, for å hindre oksidasjon ved valsing av stålplater under høye temperaturer. Ved å tilsette oksygen i et bestemt forhold til ammoniakken fås foruten forbrenningsproduktet vann, også rent nitrogen og rent hydrogen i det rette blandingsforholdet til å virke som beskyttelsesgass. </a:t>
            </a:r>
            <a:r>
              <a:rPr lang="nb-NO"/>
              <a:t> </a:t>
            </a:r>
          </a:p>
          <a:p>
            <a:pPr lvl="0">
              <a:buSzPct val="100000"/>
              <a:buChar char="-"/>
            </a:pPr>
            <a:r>
              <a:rPr lang="nb-NO"/>
              <a:t> Kan gjøres i brannmannsbekledning. 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Må skje på en slik måte at det ikke er fare for kontaminering av ambulanse og sykehus.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Personell er oppbrukt for denne gang etter innsats med giftige gasser når de kun er iført brannmannsbekledning.</a:t>
            </a:r>
          </a:p>
          <a:p>
            <a:pPr lvl="0">
              <a:buSzPct val="100000"/>
              <a:buChar char="-"/>
            </a:pPr>
            <a:endParaRPr lang="nb-NO"/>
          </a:p>
          <a:p>
            <a:pPr lvl="0">
              <a:buSzPct val="100000"/>
              <a:buChar char="-"/>
            </a:pPr>
            <a:r>
              <a:rPr lang="nb-NO"/>
              <a:t> Transportdokument skal ligge i førerhuset av en lastebil. Spør om sjæføren har kjennskap til stoffet.</a:t>
            </a:r>
          </a:p>
        </p:txBody>
      </p:sp>
      <p:sp>
        <p:nvSpPr>
          <p:cNvPr id="4" name="Plassholder for lysbildenummer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14A829-B702-49D5-B280-0C21EA7235CA}" type="slidenum">
              <a:t>9</a:t>
            </a:fld>
            <a:endParaRPr lang="nb-NO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BB293A-A5DE-473F-824C-8165D5291742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731F30-CC5E-49A2-9FD4-56E7E08E7EC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8494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2C5C9D-20A2-445D-BC69-1F335FF03788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478F58-8FC7-477B-8334-60CEDDECE1B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6389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B8F34-75D1-4526-919A-4FDAEDC94F92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5520A4-4B2F-491C-A8AD-0C0064A3809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5105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5BED1A-AF0D-48CC-ADA7-EAE0D4F01C2D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26A033-5FA0-4C43-90F5-EE6A3DBB2C1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865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E9410B-DCF1-4703-8436-8534C0662E14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86950-6BE0-4781-AE60-9FE5F9686E7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5099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B68AF8-99C5-41C3-9EF7-16A63BC2C5EB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B4D59B-271D-467A-AA68-D0B7C18A61B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9231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C652E0-6A69-4FB9-B5F6-F55F45605B0F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0C862B-9DB4-4DE8-931C-38941361A48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50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9295EB-4658-404E-A689-EBC8748EF6B9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0095D3-B993-42F9-B154-84E22CCE76C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3089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6C7555-C8CA-4E34-B6A6-C630AAEACBFF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7074D2-C436-4814-9D6A-BFB2C7E5999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3402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461321-2D13-4C98-A299-54D42F43F424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D7FEBA-0359-4624-8771-470BCC1DFC0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2872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CB884E-25C8-4566-8776-42D39EB196BB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1DD994-677A-4360-BFE4-2AD2FB259E3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2075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A3E959A-F19F-4504-A0E1-D5E33034CE19}" type="datetime1">
              <a:rPr lang="nb-NO"/>
              <a:pPr lvl="0"/>
              <a:t>11.02.2015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A0508B3-FE99-499F-9067-D18D10D12497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Førstehjelp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pic>
        <p:nvPicPr>
          <p:cNvPr id="7" name="Plassholder for innhold 8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195739" y="2564901"/>
            <a:ext cx="4780355" cy="3112389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5914997" cy="4525959"/>
          </a:xfrm>
        </p:spPr>
        <p:txBody>
          <a:bodyPr/>
          <a:lstStyle/>
          <a:p>
            <a:pPr lvl="0"/>
            <a:r>
              <a:rPr lang="nb-NO" dirty="0"/>
              <a:t>Gass av ammoniakk virker irriterende på øyne, slimhinner og hud.</a:t>
            </a:r>
          </a:p>
          <a:p>
            <a:pPr marL="0" lvl="0" indent="0">
              <a:buNone/>
            </a:pPr>
            <a:endParaRPr lang="nb-NO" dirty="0"/>
          </a:p>
          <a:p>
            <a:pPr lvl="0"/>
            <a:r>
              <a:rPr lang="nb-NO" dirty="0"/>
              <a:t>Etsende i høye konsentrasjoner</a:t>
            </a:r>
          </a:p>
          <a:p>
            <a:pPr lvl="0"/>
            <a:endParaRPr lang="nb-NO" dirty="0"/>
          </a:p>
          <a:p>
            <a:pPr lvl="0"/>
            <a:r>
              <a:rPr lang="nb-NO" dirty="0"/>
              <a:t>Flytende ammoniakk er sterkt etsende og kan føre til frostskader.</a:t>
            </a:r>
          </a:p>
          <a:p>
            <a:pPr lvl="0"/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8260" y="1772820"/>
            <a:ext cx="1848980" cy="2815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innånding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5987006" cy="4525959"/>
          </a:xfrm>
        </p:spPr>
        <p:txBody>
          <a:bodyPr/>
          <a:lstStyle/>
          <a:p>
            <a:pPr lvl="0"/>
            <a:r>
              <a:rPr lang="nb-NO"/>
              <a:t>Symptomer ved innånding</a:t>
            </a:r>
          </a:p>
          <a:p>
            <a:pPr lvl="1"/>
            <a:r>
              <a:rPr lang="nb-NO"/>
              <a:t>Intensiv svie i øyne, nese svelg, hoste, åndenød</a:t>
            </a:r>
          </a:p>
          <a:p>
            <a:pPr lvl="1"/>
            <a:endParaRPr lang="nb-NO"/>
          </a:p>
          <a:p>
            <a:pPr lvl="1"/>
            <a:r>
              <a:rPr lang="nb-NO"/>
              <a:t>Ved høye konsentrasjoner</a:t>
            </a:r>
          </a:p>
          <a:p>
            <a:pPr lvl="2"/>
            <a:r>
              <a:rPr lang="nb-NO"/>
              <a:t>Oppsvulming og krampe i strupehodet</a:t>
            </a:r>
          </a:p>
          <a:p>
            <a:pPr lvl="2"/>
            <a:r>
              <a:rPr lang="nb-NO"/>
              <a:t>Sirkulasjonssvikt </a:t>
            </a:r>
          </a:p>
          <a:p>
            <a:pPr lvl="2"/>
            <a:r>
              <a:rPr lang="nb-NO"/>
              <a:t>Bevisstløshet</a:t>
            </a:r>
          </a:p>
          <a:p>
            <a:pPr lvl="2"/>
            <a:r>
              <a:rPr lang="nb-NO"/>
              <a:t>Lungeødem</a:t>
            </a:r>
          </a:p>
          <a:p>
            <a:pPr lvl="2"/>
            <a:endParaRPr lang="nb-NO"/>
          </a:p>
          <a:p>
            <a:pPr lvl="2"/>
            <a:endParaRPr lang="nb-NO"/>
          </a:p>
        </p:txBody>
      </p:sp>
      <p:pic>
        <p:nvPicPr>
          <p:cNvPr id="8" name="Bild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9942" y="2780928"/>
            <a:ext cx="3092400" cy="23762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innånding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6779096" cy="4525959"/>
          </a:xfrm>
        </p:spPr>
        <p:txBody>
          <a:bodyPr/>
          <a:lstStyle/>
          <a:p>
            <a:pPr lvl="0"/>
            <a:r>
              <a:rPr lang="nb-NO"/>
              <a:t>Tiltak</a:t>
            </a:r>
          </a:p>
          <a:p>
            <a:pPr lvl="1"/>
            <a:r>
              <a:rPr lang="nb-NO"/>
              <a:t>Frisk luft, hvile</a:t>
            </a:r>
          </a:p>
          <a:p>
            <a:pPr lvl="1"/>
            <a:r>
              <a:rPr lang="nb-NO"/>
              <a:t>Skyll nese og munn med vann</a:t>
            </a:r>
          </a:p>
          <a:p>
            <a:pPr lvl="1"/>
            <a:r>
              <a:rPr lang="nb-NO"/>
              <a:t>Ved bevissthet</a:t>
            </a:r>
          </a:p>
          <a:p>
            <a:pPr lvl="2"/>
            <a:r>
              <a:rPr lang="nb-NO"/>
              <a:t>Sittende stilling evt. oksygen eller pustehjelp</a:t>
            </a:r>
          </a:p>
          <a:p>
            <a:pPr lvl="1"/>
            <a:r>
              <a:rPr lang="nb-NO"/>
              <a:t>Ved bevisstløshet</a:t>
            </a:r>
          </a:p>
          <a:p>
            <a:pPr lvl="2"/>
            <a:r>
              <a:rPr lang="nb-NO"/>
              <a:t>Sideleie</a:t>
            </a:r>
          </a:p>
          <a:p>
            <a:pPr lvl="0"/>
            <a:r>
              <a:rPr lang="nb-NO"/>
              <a:t>SYKEHUS!</a:t>
            </a:r>
          </a:p>
        </p:txBody>
      </p:sp>
      <p:pic>
        <p:nvPicPr>
          <p:cNvPr id="8" name="Bild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0810" y="1786115"/>
            <a:ext cx="3266282" cy="37311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øyne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Øyne symptomer</a:t>
            </a:r>
          </a:p>
          <a:p>
            <a:pPr lvl="1"/>
            <a:r>
              <a:rPr lang="nb-NO"/>
              <a:t>Gassformet ammoniakkk gir sterk svie, </a:t>
            </a:r>
          </a:p>
          <a:p>
            <a:pPr lvl="1"/>
            <a:r>
              <a:rPr lang="nb-NO"/>
              <a:t>tåreflod og etseskade</a:t>
            </a:r>
          </a:p>
          <a:p>
            <a:pPr lvl="1"/>
            <a:r>
              <a:rPr lang="nb-NO"/>
              <a:t>Flytende ammoniakk gir intens smerte, </a:t>
            </a:r>
          </a:p>
          <a:p>
            <a:pPr lvl="1"/>
            <a:r>
              <a:rPr lang="nb-NO"/>
              <a:t>tåreflod, alvorlig etseskade</a:t>
            </a:r>
          </a:p>
          <a:p>
            <a:pPr lvl="1"/>
            <a:r>
              <a:rPr lang="nb-NO"/>
              <a:t> frostskade</a:t>
            </a:r>
          </a:p>
          <a:p>
            <a:pPr lvl="1"/>
            <a:endParaRPr lang="nb-NO"/>
          </a:p>
        </p:txBody>
      </p:sp>
      <p:pic>
        <p:nvPicPr>
          <p:cNvPr id="8" name="Bild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9716" y="4005062"/>
            <a:ext cx="3546143" cy="20015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øyne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Tiltak</a:t>
            </a:r>
          </a:p>
          <a:p>
            <a:pPr lvl="1"/>
            <a:r>
              <a:rPr lang="nb-NO"/>
              <a:t>Skyll øyeblikkelig med vann</a:t>
            </a:r>
          </a:p>
          <a:p>
            <a:pPr lvl="1"/>
            <a:r>
              <a:rPr lang="nb-NO"/>
              <a:t>Brett opp øyelokkene og skyll med vann</a:t>
            </a:r>
          </a:p>
          <a:p>
            <a:pPr lvl="1"/>
            <a:r>
              <a:rPr lang="nb-NO"/>
              <a:t>Kontakt lege</a:t>
            </a:r>
          </a:p>
          <a:p>
            <a:pPr lvl="1"/>
            <a:r>
              <a:rPr lang="nb-NO"/>
              <a:t>Skyll med vann gjentatte ganger under transport til sykehus.</a:t>
            </a:r>
          </a:p>
          <a:p>
            <a:pPr marL="457200" lvl="1" indent="0">
              <a:buNone/>
            </a:pPr>
            <a:endParaRPr lang="nb-NO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hudkontakt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Symptomer ved hudkontakt</a:t>
            </a:r>
          </a:p>
          <a:p>
            <a:pPr lvl="1"/>
            <a:r>
              <a:rPr lang="nb-NO"/>
              <a:t>Gassformet ammoniakk gir svie og rødhet</a:t>
            </a:r>
          </a:p>
          <a:p>
            <a:pPr lvl="1"/>
            <a:r>
              <a:rPr lang="nb-NO"/>
              <a:t>Flytende ammoniakk gir etseskade og frostskade</a:t>
            </a:r>
          </a:p>
          <a:p>
            <a:pPr lvl="1"/>
            <a:endParaRPr lang="nb-NO"/>
          </a:p>
        </p:txBody>
      </p:sp>
      <p:pic>
        <p:nvPicPr>
          <p:cNvPr id="8" name="Bild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1" y="3645026"/>
            <a:ext cx="3816422" cy="21844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hudkontakt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Tiltak</a:t>
            </a:r>
          </a:p>
          <a:p>
            <a:pPr lvl="1"/>
            <a:r>
              <a:rPr lang="nb-NO"/>
              <a:t>Skyll med vann</a:t>
            </a:r>
          </a:p>
          <a:p>
            <a:pPr lvl="1"/>
            <a:r>
              <a:rPr lang="nb-NO"/>
              <a:t>Ta av forurensede klær, klokker, sko etc.</a:t>
            </a:r>
          </a:p>
          <a:p>
            <a:pPr lvl="1"/>
            <a:r>
              <a:rPr lang="nb-NO"/>
              <a:t>Unngå nedkjøling av pasient</a:t>
            </a:r>
          </a:p>
          <a:p>
            <a:pPr lvl="1"/>
            <a:r>
              <a:rPr lang="nb-NO"/>
              <a:t>Etseskader og frostskader skal behandles av lege</a:t>
            </a:r>
          </a:p>
          <a:p>
            <a:pPr lvl="1"/>
            <a:endParaRPr lang="nb-NO"/>
          </a:p>
          <a:p>
            <a:pPr lvl="1"/>
            <a:endParaRPr lang="nb-NO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44622"/>
            <a:ext cx="8229600" cy="648071"/>
          </a:xfrm>
        </p:spPr>
        <p:txBody>
          <a:bodyPr/>
          <a:lstStyle/>
          <a:p>
            <a:pPr lvl="0"/>
            <a:r>
              <a:rPr lang="nb-NO" sz="4000"/>
              <a:t>Ammoniakk</a:t>
            </a:r>
          </a:p>
        </p:txBody>
      </p:sp>
      <p:sp>
        <p:nvSpPr>
          <p:cNvPr id="3" name="Rektangel 3"/>
          <p:cNvSpPr/>
          <p:nvPr/>
        </p:nvSpPr>
        <p:spPr>
          <a:xfrm>
            <a:off x="0" y="764703"/>
            <a:ext cx="1331640" cy="432044"/>
          </a:xfrm>
          <a:prstGeom prst="rect">
            <a:avLst/>
          </a:prstGeom>
          <a:solidFill>
            <a:srgbClr val="C00000"/>
          </a:solidFill>
          <a:ln w="25402">
            <a:solidFill>
              <a:srgbClr val="C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ktangel 4"/>
          <p:cNvSpPr/>
          <p:nvPr/>
        </p:nvSpPr>
        <p:spPr>
          <a:xfrm>
            <a:off x="1475658" y="764703"/>
            <a:ext cx="7668341" cy="432044"/>
          </a:xfrm>
          <a:prstGeom prst="rect">
            <a:avLst/>
          </a:prstGeom>
          <a:solidFill>
            <a:srgbClr val="4F81BD"/>
          </a:solidFill>
          <a:ln w="25402">
            <a:solidFill>
              <a:srgbClr val="4F81BD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Helsefare svelging</a:t>
            </a:r>
          </a:p>
        </p:txBody>
      </p:sp>
      <p:pic>
        <p:nvPicPr>
          <p:cNvPr id="5" name="Picture 2" descr="http://www.alesund.kommune.no/sub/eiendom/images/stories/bilder/logoer/K_byvpen_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395472" y="6165305"/>
            <a:ext cx="352994" cy="4854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Sylinder 6"/>
          <p:cNvSpPr txBox="1"/>
          <p:nvPr/>
        </p:nvSpPr>
        <p:spPr>
          <a:xfrm>
            <a:off x="7956377" y="6627168"/>
            <a:ext cx="1224134" cy="230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nb-NO" sz="9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Ålesund Brannvesen</a:t>
            </a:r>
          </a:p>
        </p:txBody>
      </p:sp>
      <p:sp>
        <p:nvSpPr>
          <p:cNvPr id="7" name="Plassholder for innhold 7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Symptomer ved svelging</a:t>
            </a:r>
          </a:p>
          <a:p>
            <a:pPr lvl="1"/>
            <a:r>
              <a:rPr lang="nb-NO"/>
              <a:t>Usannsynlig</a:t>
            </a:r>
          </a:p>
          <a:p>
            <a:pPr lvl="1"/>
            <a:endParaRPr lang="nb-NO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913</Words>
  <Application>Microsoft Office PowerPoint</Application>
  <PresentationFormat>Skjermfremvisning (4:3)</PresentationFormat>
  <Paragraphs>150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Office tema</vt:lpstr>
      <vt:lpstr>Ammoniakk</vt:lpstr>
      <vt:lpstr>Ammoniakk</vt:lpstr>
      <vt:lpstr>Ammoniakk</vt:lpstr>
      <vt:lpstr>Ammoniakk</vt:lpstr>
      <vt:lpstr>Ammoniakk</vt:lpstr>
      <vt:lpstr>Ammoniakk</vt:lpstr>
      <vt:lpstr>Ammoniakk</vt:lpstr>
      <vt:lpstr>Ammoniakk</vt:lpstr>
      <vt:lpstr>Ammoniakk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Ammoniakk</dc:title>
  <dc:creator>Aleksander Gill</dc:creator>
  <cp:lastModifiedBy>Aleksander Gill</cp:lastModifiedBy>
  <cp:revision>6</cp:revision>
  <dcterms:created xsi:type="dcterms:W3CDTF">2015-02-11T07:50:31Z</dcterms:created>
  <dcterms:modified xsi:type="dcterms:W3CDTF">2015-02-11T09:42:49Z</dcterms:modified>
</cp:coreProperties>
</file>