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6" r:id="rId2"/>
    <p:sldId id="267" r:id="rId3"/>
    <p:sldId id="265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3719" autoAdjust="0"/>
  </p:normalViewPr>
  <p:slideViewPr>
    <p:cSldViewPr>
      <p:cViewPr varScale="1">
        <p:scale>
          <a:sx n="80" d="100"/>
          <a:sy n="80" d="100"/>
        </p:scale>
        <p:origin x="-243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3" name="Plassholder for dato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75EE3EF2-228D-4384-98C4-E644A53E2621}" type="datetime1">
              <a:rPr lang="nb-NO"/>
              <a:pPr lvl="0"/>
              <a:t>11.11.2016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Plassholder for notater 4"/>
          <p:cNvSpPr txBox="1"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FF12A610-F76D-456C-B381-C4B94A10730A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1511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>
              <a:buSzPct val="100000"/>
              <a:buChar char="-"/>
            </a:pPr>
            <a:endParaRPr lang="nb-NO" dirty="0"/>
          </a:p>
        </p:txBody>
      </p:sp>
      <p:sp>
        <p:nvSpPr>
          <p:cNvPr id="4" name="Plassholder for lysbildenummer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D5B8BE6-F18D-40E3-A442-9AFB2197810A}" type="slidenum">
              <a:t>1</a:t>
            </a:fld>
            <a:endParaRPr lang="nb-NO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>
              <a:buSzPct val="100000"/>
              <a:buNone/>
            </a:pPr>
            <a:endParaRPr lang="nb-NO" dirty="0"/>
          </a:p>
        </p:txBody>
      </p:sp>
      <p:sp>
        <p:nvSpPr>
          <p:cNvPr id="4" name="Plassholder for lysbildenummer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0BE210A-CE20-4EC0-AC48-10BE0B4DD6EF}" type="slidenum">
              <a:t>2</a:t>
            </a:fld>
            <a:endParaRPr lang="nb-NO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>
              <a:buSzPct val="100000"/>
              <a:buNone/>
            </a:pPr>
            <a:endParaRPr lang="nb-NO" dirty="0"/>
          </a:p>
        </p:txBody>
      </p:sp>
      <p:sp>
        <p:nvSpPr>
          <p:cNvPr id="4" name="Plassholder for lysbildenummer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0BE210A-CE20-4EC0-AC48-10BE0B4DD6EF}" type="slidenum">
              <a:t>3</a:t>
            </a:fld>
            <a:endParaRPr lang="nb-NO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>
              <a:buSzPct val="100000"/>
              <a:buChar char="-"/>
            </a:pPr>
            <a:endParaRPr lang="nb-NO" dirty="0"/>
          </a:p>
        </p:txBody>
      </p:sp>
      <p:sp>
        <p:nvSpPr>
          <p:cNvPr id="4" name="Plassholder for lysbildenummer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D211A99-DDC8-4C50-BD1A-4E525933FFEA}" type="slidenum">
              <a:t>4</a:t>
            </a:fld>
            <a:endParaRPr lang="nb-NO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>
              <a:buSzPct val="100000"/>
              <a:buChar char="-"/>
            </a:pPr>
            <a:endParaRPr lang="nb-NO" dirty="0"/>
          </a:p>
        </p:txBody>
      </p:sp>
      <p:sp>
        <p:nvSpPr>
          <p:cNvPr id="4" name="Plassholder for lysbildenummer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B2013A6-7B99-407F-AC18-FD9DF69FE2D2}" type="slidenum">
              <a:t>5</a:t>
            </a:fld>
            <a:endParaRPr lang="nb-NO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>
              <a:buSzPct val="100000"/>
              <a:buNone/>
            </a:pPr>
            <a:endParaRPr lang="nb-NO" dirty="0"/>
          </a:p>
        </p:txBody>
      </p:sp>
      <p:sp>
        <p:nvSpPr>
          <p:cNvPr id="4" name="Plassholder for lysbildenummer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F63480E-B61F-47FB-8ED9-C47D10958251}" type="slidenum">
              <a:t>6</a:t>
            </a:fld>
            <a:endParaRPr lang="nb-NO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8BB293A-A5DE-473F-824C-8165D5291742}" type="datetime1">
              <a:rPr lang="nb-NO"/>
              <a:pPr lvl="0"/>
              <a:t>11.11.2016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3731F30-CC5E-49A2-9FD4-56E7E08E7ECD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384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B2C5C9D-20A2-445D-BC69-1F335FF03788}" type="datetime1">
              <a:rPr lang="nb-NO"/>
              <a:pPr lvl="0"/>
              <a:t>11.11.2016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7478F58-8FC7-477B-8334-60CEDDECE1B1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06389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0CB8F34-75D1-4526-919A-4FDAEDC94F92}" type="datetime1">
              <a:rPr lang="nb-NO"/>
              <a:pPr lvl="0"/>
              <a:t>11.11.2016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95520A4-4B2F-491C-A8AD-0C0064A3809A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35105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05BED1A-AF0D-48CC-ADA7-EAE0D4F01C2D}" type="datetime1">
              <a:rPr lang="nb-NO"/>
              <a:pPr lvl="0"/>
              <a:t>11.11.2016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926A033-5FA0-4C43-90F5-EE6A3DBB2C1D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38653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2E9410B-DCF1-4703-8436-8534C0662E14}" type="datetime1">
              <a:rPr lang="nb-NO"/>
              <a:pPr lvl="0"/>
              <a:t>11.11.2016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9186950-6BE0-4781-AE60-9FE5F9686E79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5099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3B68AF8-99C5-41C3-9EF7-16A63BC2C5EB}" type="datetime1">
              <a:rPr lang="nb-NO"/>
              <a:pPr lvl="0"/>
              <a:t>11.11.2016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0B4D59B-271D-467A-AA68-D0B7C18A61BD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69231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1C652E0-6A69-4FB9-B5F6-F55F45605B0F}" type="datetime1">
              <a:rPr lang="nb-NO"/>
              <a:pPr lvl="0"/>
              <a:t>11.11.2016</a:t>
            </a:fld>
            <a:endParaRPr lang="nb-NO"/>
          </a:p>
        </p:txBody>
      </p:sp>
      <p:sp>
        <p:nvSpPr>
          <p:cNvPr id="8" name="Plassholder for bunntekst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9" name="Plassholder for lysbildenumm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50C862B-9DB4-4DE8-931C-38941361A48D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508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99295EB-4658-404E-A689-EBC8748EF6B9}" type="datetime1">
              <a:rPr lang="nb-NO"/>
              <a:pPr lvl="0"/>
              <a:t>11.11.2016</a:t>
            </a:fld>
            <a:endParaRPr lang="nb-NO"/>
          </a:p>
        </p:txBody>
      </p:sp>
      <p:sp>
        <p:nvSpPr>
          <p:cNvPr id="4" name="Plassholder for bunntekst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5" name="Plassholder for lysbildenumm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10095D3-B993-42F9-B154-84E22CCE76C2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03089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46C7555-C8CA-4E34-B6A6-C630AAEACBFF}" type="datetime1">
              <a:rPr lang="nb-NO"/>
              <a:pPr lvl="0"/>
              <a:t>11.11.2016</a:t>
            </a:fld>
            <a:endParaRPr lang="nb-NO"/>
          </a:p>
        </p:txBody>
      </p:sp>
      <p:sp>
        <p:nvSpPr>
          <p:cNvPr id="3" name="Plassholder for bunntekst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4" name="Plassholder for lysbildenumm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D7074D2-C436-4814-9D6A-BFB2C7E59992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73402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B461321-2D13-4C98-A299-54D42F43F424}" type="datetime1">
              <a:rPr lang="nb-NO"/>
              <a:pPr lvl="0"/>
              <a:t>11.11.2016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FD7FEBA-0359-4624-8771-470BCC1DFC0B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82872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nb-NO"/>
          </a:p>
        </p:txBody>
      </p:sp>
      <p:sp>
        <p:nvSpPr>
          <p:cNvPr id="4" name="Plassholder for tekst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DCB884E-25C8-4566-8776-42D39EB196BB}" type="datetime1">
              <a:rPr lang="nb-NO"/>
              <a:pPr lvl="0"/>
              <a:t>11.11.2016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1DD994-677A-4360-BFE4-2AD2FB259E3A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42075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BA3E959A-F19F-4504-A0E1-D5E33034CE19}" type="datetime1">
              <a:rPr lang="nb-NO"/>
              <a:pPr lvl="0"/>
              <a:t>11.11.2016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CA0508B3-FE99-499F-9067-D18D10D12497}" type="slidenum"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nb-NO" sz="44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nb-NO" sz="32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nb-NO" sz="28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nb-NO" sz="24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nb-NO" sz="20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nb-NO" sz="20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457200" y="44622"/>
            <a:ext cx="8229600" cy="648071"/>
          </a:xfrm>
        </p:spPr>
        <p:txBody>
          <a:bodyPr/>
          <a:lstStyle/>
          <a:p>
            <a:pPr lvl="0"/>
            <a:r>
              <a:rPr lang="nb-NO" sz="4000" dirty="0" smtClean="0"/>
              <a:t>Hydrogenperoksid</a:t>
            </a:r>
            <a:endParaRPr lang="nb-NO" sz="4000" dirty="0"/>
          </a:p>
        </p:txBody>
      </p:sp>
      <p:sp>
        <p:nvSpPr>
          <p:cNvPr id="3" name="Rektangel 3"/>
          <p:cNvSpPr/>
          <p:nvPr/>
        </p:nvSpPr>
        <p:spPr>
          <a:xfrm>
            <a:off x="0" y="764703"/>
            <a:ext cx="1331640" cy="432044"/>
          </a:xfrm>
          <a:prstGeom prst="rect">
            <a:avLst/>
          </a:prstGeom>
          <a:solidFill>
            <a:srgbClr val="C00000"/>
          </a:solidFill>
          <a:ln w="25402">
            <a:solidFill>
              <a:srgbClr val="C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b-NO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ktangel 4"/>
          <p:cNvSpPr/>
          <p:nvPr/>
        </p:nvSpPr>
        <p:spPr>
          <a:xfrm>
            <a:off x="1475658" y="764703"/>
            <a:ext cx="7668341" cy="432044"/>
          </a:xfrm>
          <a:prstGeom prst="rect">
            <a:avLst/>
          </a:prstGeom>
          <a:solidFill>
            <a:srgbClr val="4F81BD"/>
          </a:solidFill>
          <a:ln w="25402">
            <a:solidFill>
              <a:srgbClr val="4F81BD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b-NO" dirty="0" smtClean="0">
                <a:solidFill>
                  <a:srgbClr val="FFFFFF"/>
                </a:solidFill>
                <a:latin typeface="Calibri"/>
              </a:rPr>
              <a:t>H₂O₂</a:t>
            </a:r>
            <a:endParaRPr lang="nb-NO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5" name="Picture 2" descr="http://www.alesund.kommune.no/sub/eiendom/images/stories/bilder/logoer/K_byvpen_original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8395472" y="6165305"/>
            <a:ext cx="352994" cy="48549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kstSylinder 6"/>
          <p:cNvSpPr txBox="1"/>
          <p:nvPr/>
        </p:nvSpPr>
        <p:spPr>
          <a:xfrm>
            <a:off x="7956377" y="6627168"/>
            <a:ext cx="1224134" cy="23083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b-NO" sz="9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Ålesund Brannvesen</a:t>
            </a:r>
          </a:p>
        </p:txBody>
      </p:sp>
      <p:pic>
        <p:nvPicPr>
          <p:cNvPr id="1026" name="Picture 2" descr="Bilderesultat for hydrogenperoksi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132856"/>
            <a:ext cx="5368988" cy="3575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2169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3"/>
          <p:cNvSpPr/>
          <p:nvPr/>
        </p:nvSpPr>
        <p:spPr>
          <a:xfrm>
            <a:off x="0" y="764703"/>
            <a:ext cx="1331640" cy="432044"/>
          </a:xfrm>
          <a:prstGeom prst="rect">
            <a:avLst/>
          </a:prstGeom>
          <a:solidFill>
            <a:srgbClr val="C00000"/>
          </a:solidFill>
          <a:ln w="25402">
            <a:solidFill>
              <a:srgbClr val="C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b-NO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ktangel 4"/>
          <p:cNvSpPr/>
          <p:nvPr/>
        </p:nvSpPr>
        <p:spPr>
          <a:xfrm>
            <a:off x="1475658" y="764703"/>
            <a:ext cx="7668341" cy="432044"/>
          </a:xfrm>
          <a:prstGeom prst="rect">
            <a:avLst/>
          </a:prstGeom>
          <a:solidFill>
            <a:srgbClr val="4F81BD"/>
          </a:solidFill>
          <a:ln w="25402">
            <a:solidFill>
              <a:srgbClr val="4F81BD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b-NO" sz="1800" b="0" i="0" u="none" strike="noStrike" kern="1200" cap="none" spc="0" baseline="0" dirty="0" smtClean="0">
                <a:solidFill>
                  <a:srgbClr val="FFFFFF"/>
                </a:solidFill>
                <a:uFillTx/>
                <a:latin typeface="Calibri"/>
              </a:rPr>
              <a:t>Greit </a:t>
            </a:r>
            <a:r>
              <a:rPr lang="nb-NO" dirty="0" smtClean="0">
                <a:solidFill>
                  <a:srgbClr val="FFFFFF"/>
                </a:solidFill>
                <a:latin typeface="Calibri"/>
              </a:rPr>
              <a:t>å vite</a:t>
            </a:r>
          </a:p>
        </p:txBody>
      </p:sp>
      <p:pic>
        <p:nvPicPr>
          <p:cNvPr id="5" name="Picture 2" descr="http://www.alesund.kommune.no/sub/eiendom/images/stories/bilder/logoer/K_byvpen_original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8395472" y="6165305"/>
            <a:ext cx="352994" cy="48549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kstSylinder 6"/>
          <p:cNvSpPr txBox="1"/>
          <p:nvPr/>
        </p:nvSpPr>
        <p:spPr>
          <a:xfrm>
            <a:off x="7956377" y="6627168"/>
            <a:ext cx="1224134" cy="23083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b-NO" sz="9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Ålesund Brannvesen</a:t>
            </a:r>
          </a:p>
        </p:txBody>
      </p:sp>
      <p:sp>
        <p:nvSpPr>
          <p:cNvPr id="7" name="Plassholder for innhold 7"/>
          <p:cNvSpPr txBox="1">
            <a:spLocks noGrp="1"/>
          </p:cNvSpPr>
          <p:nvPr>
            <p:ph idx="1"/>
          </p:nvPr>
        </p:nvSpPr>
        <p:spPr>
          <a:xfrm>
            <a:off x="457201" y="1600200"/>
            <a:ext cx="5987007" cy="4807850"/>
          </a:xfrm>
        </p:spPr>
        <p:txBody>
          <a:bodyPr/>
          <a:lstStyle/>
          <a:p>
            <a:pPr lvl="0"/>
            <a:r>
              <a:rPr lang="nb-NO" sz="2400" dirty="0" smtClean="0"/>
              <a:t>Hydrogenperoksid er ikke brennbar, men kan reagere voldsomt og dermed forårsake brann ved kontakt med brennbare stoffer og metaller</a:t>
            </a:r>
          </a:p>
          <a:p>
            <a:pPr lvl="0"/>
            <a:endParaRPr lang="nb-NO" sz="2400" dirty="0" smtClean="0"/>
          </a:p>
          <a:p>
            <a:pPr lvl="0"/>
            <a:r>
              <a:rPr lang="nb-NO" sz="2400" dirty="0" smtClean="0"/>
              <a:t>Kraftig spalting kan starte ved kontakt med metaller, eller ved oppvarming</a:t>
            </a:r>
          </a:p>
          <a:p>
            <a:pPr lvl="1"/>
            <a:r>
              <a:rPr lang="nb-NO" sz="2000" dirty="0" smtClean="0"/>
              <a:t>Hydrogenperoksid går da over til vann og oksygen</a:t>
            </a:r>
          </a:p>
          <a:p>
            <a:pPr lvl="0"/>
            <a:r>
              <a:rPr lang="nb-NO" sz="2400" dirty="0" smtClean="0"/>
              <a:t>Spalting uten trykkavlastning kan føre til eksplosjon</a:t>
            </a:r>
          </a:p>
          <a:p>
            <a:pPr lvl="0"/>
            <a:r>
              <a:rPr lang="nb-NO" sz="2400" dirty="0"/>
              <a:t>Hydrogenperoksid </a:t>
            </a:r>
            <a:r>
              <a:rPr lang="nb-NO" sz="2400" dirty="0" smtClean="0"/>
              <a:t>er svakt etsende</a:t>
            </a:r>
            <a:endParaRPr lang="nb-NO" sz="2400" dirty="0"/>
          </a:p>
        </p:txBody>
      </p:sp>
      <p:sp>
        <p:nvSpPr>
          <p:cNvPr id="10" name="Tittel 1"/>
          <p:cNvSpPr txBox="1">
            <a:spLocks noGrp="1"/>
          </p:cNvSpPr>
          <p:nvPr>
            <p:ph type="title"/>
          </p:nvPr>
        </p:nvSpPr>
        <p:spPr>
          <a:xfrm>
            <a:off x="457200" y="44622"/>
            <a:ext cx="8229600" cy="648071"/>
          </a:xfrm>
        </p:spPr>
        <p:txBody>
          <a:bodyPr/>
          <a:lstStyle/>
          <a:p>
            <a:pPr lvl="0"/>
            <a:r>
              <a:rPr lang="nb-NO" sz="4000" dirty="0" smtClean="0"/>
              <a:t>Hydrogenperoksid</a:t>
            </a:r>
            <a:endParaRPr lang="nb-NO" sz="4000" dirty="0"/>
          </a:p>
        </p:txBody>
      </p:sp>
      <p:sp>
        <p:nvSpPr>
          <p:cNvPr id="2" name="AutoShape 2" descr="Bilderesultat for hydrogenperoksi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8" name="AutoShape 4" descr="Bilderesultat for hydrogenperoksi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pic>
        <p:nvPicPr>
          <p:cNvPr id="2054" name="Picture 6" descr="Bilderesultat for hydrogenperoksi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556792"/>
            <a:ext cx="2525266" cy="2525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Bilderesultat for hydrogenperoksi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0619" y="3717032"/>
            <a:ext cx="1924050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9881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3"/>
          <p:cNvSpPr/>
          <p:nvPr/>
        </p:nvSpPr>
        <p:spPr>
          <a:xfrm>
            <a:off x="0" y="764703"/>
            <a:ext cx="1331640" cy="432044"/>
          </a:xfrm>
          <a:prstGeom prst="rect">
            <a:avLst/>
          </a:prstGeom>
          <a:solidFill>
            <a:srgbClr val="C00000"/>
          </a:solidFill>
          <a:ln w="25402">
            <a:solidFill>
              <a:srgbClr val="C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b-NO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ktangel 4"/>
          <p:cNvSpPr/>
          <p:nvPr/>
        </p:nvSpPr>
        <p:spPr>
          <a:xfrm>
            <a:off x="1475658" y="764703"/>
            <a:ext cx="7668341" cy="432044"/>
          </a:xfrm>
          <a:prstGeom prst="rect">
            <a:avLst/>
          </a:prstGeom>
          <a:solidFill>
            <a:srgbClr val="4F81BD"/>
          </a:solidFill>
          <a:ln w="25402">
            <a:solidFill>
              <a:srgbClr val="4F81BD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b-NO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Helsefare</a:t>
            </a:r>
          </a:p>
        </p:txBody>
      </p:sp>
      <p:pic>
        <p:nvPicPr>
          <p:cNvPr id="5" name="Picture 2" descr="http://www.alesund.kommune.no/sub/eiendom/images/stories/bilder/logoer/K_byvpen_original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8395472" y="6165305"/>
            <a:ext cx="352994" cy="48549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kstSylinder 6"/>
          <p:cNvSpPr txBox="1"/>
          <p:nvPr/>
        </p:nvSpPr>
        <p:spPr>
          <a:xfrm>
            <a:off x="7956377" y="6627168"/>
            <a:ext cx="1224134" cy="23083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b-NO" sz="9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Ålesund Brannvesen</a:t>
            </a:r>
          </a:p>
        </p:txBody>
      </p:sp>
      <p:sp>
        <p:nvSpPr>
          <p:cNvPr id="7" name="Plassholder for innhold 7"/>
          <p:cNvSpPr txBox="1">
            <a:spLocks noGrp="1"/>
          </p:cNvSpPr>
          <p:nvPr>
            <p:ph idx="1"/>
          </p:nvPr>
        </p:nvSpPr>
        <p:spPr>
          <a:xfrm>
            <a:off x="457201" y="1600200"/>
            <a:ext cx="4690863" cy="4525959"/>
          </a:xfrm>
        </p:spPr>
        <p:txBody>
          <a:bodyPr/>
          <a:lstStyle/>
          <a:p>
            <a:pPr lvl="0"/>
            <a:r>
              <a:rPr lang="nb-NO" sz="2800" dirty="0" smtClean="0"/>
              <a:t>Farlig ved svelging</a:t>
            </a:r>
          </a:p>
          <a:p>
            <a:pPr lvl="0"/>
            <a:r>
              <a:rPr lang="nb-NO" sz="2800" dirty="0" smtClean="0"/>
              <a:t>Irriterer huden</a:t>
            </a:r>
          </a:p>
          <a:p>
            <a:pPr lvl="0"/>
            <a:r>
              <a:rPr lang="nb-NO" sz="2800" dirty="0" smtClean="0"/>
              <a:t>Gir alvorlig øyeskade</a:t>
            </a:r>
          </a:p>
          <a:p>
            <a:pPr lvl="0"/>
            <a:r>
              <a:rPr lang="nb-NO" sz="2800" dirty="0" smtClean="0"/>
              <a:t>Kan forårsake irritasjon av luftveiene</a:t>
            </a:r>
          </a:p>
          <a:p>
            <a:pPr lvl="0"/>
            <a:endParaRPr lang="nb-NO" dirty="0"/>
          </a:p>
        </p:txBody>
      </p:sp>
      <p:sp>
        <p:nvSpPr>
          <p:cNvPr id="10" name="Tittel 1"/>
          <p:cNvSpPr txBox="1">
            <a:spLocks noGrp="1"/>
          </p:cNvSpPr>
          <p:nvPr>
            <p:ph type="title"/>
          </p:nvPr>
        </p:nvSpPr>
        <p:spPr>
          <a:xfrm>
            <a:off x="457200" y="44622"/>
            <a:ext cx="8229600" cy="648071"/>
          </a:xfrm>
        </p:spPr>
        <p:txBody>
          <a:bodyPr/>
          <a:lstStyle/>
          <a:p>
            <a:pPr lvl="0"/>
            <a:r>
              <a:rPr lang="nb-NO" sz="4000" dirty="0" smtClean="0"/>
              <a:t>Hydrogenperoksid</a:t>
            </a:r>
            <a:endParaRPr lang="nb-NO" sz="4000" dirty="0"/>
          </a:p>
        </p:txBody>
      </p:sp>
      <p:pic>
        <p:nvPicPr>
          <p:cNvPr id="11" name="Plassholder for innhold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4048" y="2088243"/>
            <a:ext cx="3784974" cy="24643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3"/>
          <p:cNvSpPr/>
          <p:nvPr/>
        </p:nvSpPr>
        <p:spPr>
          <a:xfrm>
            <a:off x="0" y="764703"/>
            <a:ext cx="1331640" cy="432044"/>
          </a:xfrm>
          <a:prstGeom prst="rect">
            <a:avLst/>
          </a:prstGeom>
          <a:solidFill>
            <a:srgbClr val="C00000"/>
          </a:solidFill>
          <a:ln w="25402">
            <a:solidFill>
              <a:srgbClr val="C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b-NO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ktangel 4"/>
          <p:cNvSpPr/>
          <p:nvPr/>
        </p:nvSpPr>
        <p:spPr>
          <a:xfrm>
            <a:off x="1475658" y="764703"/>
            <a:ext cx="7668341" cy="432044"/>
          </a:xfrm>
          <a:prstGeom prst="rect">
            <a:avLst/>
          </a:prstGeom>
          <a:solidFill>
            <a:srgbClr val="4F81BD"/>
          </a:solidFill>
          <a:ln w="25402">
            <a:solidFill>
              <a:srgbClr val="4F81BD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b-NO" sz="1800" b="0" i="0" u="none" strike="noStrike" kern="1200" cap="none" spc="0" baseline="0" dirty="0" smtClean="0">
                <a:solidFill>
                  <a:srgbClr val="FFFFFF"/>
                </a:solidFill>
                <a:uFillTx/>
                <a:latin typeface="Calibri"/>
              </a:rPr>
              <a:t>Førstehjelp</a:t>
            </a:r>
            <a:endParaRPr lang="nb-NO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5" name="Picture 2" descr="http://www.alesund.kommune.no/sub/eiendom/images/stories/bilder/logoer/K_byvpen_original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8395472" y="6165305"/>
            <a:ext cx="352994" cy="48549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kstSylinder 6"/>
          <p:cNvSpPr txBox="1"/>
          <p:nvPr/>
        </p:nvSpPr>
        <p:spPr>
          <a:xfrm>
            <a:off x="7956377" y="6627168"/>
            <a:ext cx="1224134" cy="23083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b-NO" sz="9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Ålesund Brannvesen</a:t>
            </a:r>
          </a:p>
        </p:txBody>
      </p:sp>
      <p:sp>
        <p:nvSpPr>
          <p:cNvPr id="7" name="Plassholder for innhold 7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5987006" cy="4525959"/>
          </a:xfrm>
        </p:spPr>
        <p:txBody>
          <a:bodyPr/>
          <a:lstStyle/>
          <a:p>
            <a:pPr lvl="0"/>
            <a:r>
              <a:rPr lang="nb-NO" sz="2800" dirty="0" smtClean="0"/>
              <a:t>Behandles som en syreskade</a:t>
            </a:r>
          </a:p>
          <a:p>
            <a:pPr lvl="0"/>
            <a:endParaRPr lang="nb-NO" dirty="0"/>
          </a:p>
          <a:p>
            <a:pPr lvl="1"/>
            <a:r>
              <a:rPr lang="nb-NO" sz="2400" dirty="0" smtClean="0"/>
              <a:t>Sørg for frie luftveier</a:t>
            </a:r>
            <a:endParaRPr lang="nb-NO" sz="2400" dirty="0"/>
          </a:p>
          <a:p>
            <a:pPr lvl="1"/>
            <a:r>
              <a:rPr lang="nb-NO" sz="2400" dirty="0" smtClean="0"/>
              <a:t>Skyll øyeblikkelig huden med store mengder vann</a:t>
            </a:r>
            <a:endParaRPr lang="nb-NO" sz="2400" dirty="0"/>
          </a:p>
          <a:p>
            <a:pPr lvl="1"/>
            <a:r>
              <a:rPr lang="nb-NO" sz="2400" dirty="0" smtClean="0"/>
              <a:t>Fjern tilsølte klær</a:t>
            </a:r>
          </a:p>
          <a:p>
            <a:pPr lvl="1"/>
            <a:r>
              <a:rPr lang="nb-NO" sz="2400" dirty="0" smtClean="0"/>
              <a:t>Kontakt lege</a:t>
            </a:r>
            <a:endParaRPr lang="nb-NO" sz="2400" dirty="0"/>
          </a:p>
          <a:p>
            <a:pPr marL="914400" lvl="2" indent="0">
              <a:buNone/>
            </a:pPr>
            <a:endParaRPr lang="nb-NO" dirty="0"/>
          </a:p>
        </p:txBody>
      </p:sp>
      <p:pic>
        <p:nvPicPr>
          <p:cNvPr id="8" name="Bild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2200" y="1700808"/>
            <a:ext cx="2304256" cy="177063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ittel 1"/>
          <p:cNvSpPr txBox="1">
            <a:spLocks noGrp="1"/>
          </p:cNvSpPr>
          <p:nvPr>
            <p:ph type="title"/>
          </p:nvPr>
        </p:nvSpPr>
        <p:spPr>
          <a:xfrm>
            <a:off x="457200" y="44622"/>
            <a:ext cx="8229600" cy="648071"/>
          </a:xfrm>
        </p:spPr>
        <p:txBody>
          <a:bodyPr/>
          <a:lstStyle/>
          <a:p>
            <a:pPr lvl="0"/>
            <a:r>
              <a:rPr lang="nb-NO" sz="4000" dirty="0" smtClean="0"/>
              <a:t>Hydrogenperoksid</a:t>
            </a:r>
            <a:endParaRPr lang="nb-NO" sz="4000" dirty="0"/>
          </a:p>
        </p:txBody>
      </p:sp>
      <p:pic>
        <p:nvPicPr>
          <p:cNvPr id="11" name="Bild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04048" y="3861048"/>
            <a:ext cx="3672408" cy="2102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457200" y="44622"/>
            <a:ext cx="8229600" cy="648071"/>
          </a:xfrm>
        </p:spPr>
        <p:txBody>
          <a:bodyPr/>
          <a:lstStyle/>
          <a:p>
            <a:pPr lvl="0"/>
            <a:r>
              <a:rPr lang="nb-NO" sz="4000" dirty="0"/>
              <a:t>Hydrogenperoksid</a:t>
            </a:r>
          </a:p>
        </p:txBody>
      </p:sp>
      <p:sp>
        <p:nvSpPr>
          <p:cNvPr id="3" name="Rektangel 3"/>
          <p:cNvSpPr/>
          <p:nvPr/>
        </p:nvSpPr>
        <p:spPr>
          <a:xfrm>
            <a:off x="0" y="764703"/>
            <a:ext cx="1331640" cy="432044"/>
          </a:xfrm>
          <a:prstGeom prst="rect">
            <a:avLst/>
          </a:prstGeom>
          <a:solidFill>
            <a:srgbClr val="C00000"/>
          </a:solidFill>
          <a:ln w="25402">
            <a:solidFill>
              <a:srgbClr val="C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b-NO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ktangel 4"/>
          <p:cNvSpPr/>
          <p:nvPr/>
        </p:nvSpPr>
        <p:spPr>
          <a:xfrm>
            <a:off x="1475658" y="764703"/>
            <a:ext cx="7668341" cy="432044"/>
          </a:xfrm>
          <a:prstGeom prst="rect">
            <a:avLst/>
          </a:prstGeom>
          <a:solidFill>
            <a:srgbClr val="4F81BD"/>
          </a:solidFill>
          <a:ln w="25402">
            <a:solidFill>
              <a:srgbClr val="4F81BD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b-NO" sz="1800" b="0" i="0" u="none" strike="noStrike" kern="1200" cap="none" spc="0" baseline="0" dirty="0" smtClean="0">
                <a:solidFill>
                  <a:srgbClr val="FFFFFF"/>
                </a:solidFill>
                <a:uFillTx/>
                <a:latin typeface="Calibri"/>
              </a:rPr>
              <a:t>Tiltak ved brannslukking</a:t>
            </a:r>
            <a:endParaRPr lang="nb-NO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5" name="Picture 2" descr="http://www.alesund.kommune.no/sub/eiendom/images/stories/bilder/logoer/K_byvpen_original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8395472" y="6165305"/>
            <a:ext cx="352994" cy="48549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kstSylinder 6"/>
          <p:cNvSpPr txBox="1"/>
          <p:nvPr/>
        </p:nvSpPr>
        <p:spPr>
          <a:xfrm>
            <a:off x="7956377" y="6627168"/>
            <a:ext cx="1224134" cy="23083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b-NO" sz="9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Ålesund Brannvesen</a:t>
            </a:r>
          </a:p>
        </p:txBody>
      </p:sp>
      <p:sp>
        <p:nvSpPr>
          <p:cNvPr id="7" name="Plassholder for innhold 7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6779096" cy="4525959"/>
          </a:xfrm>
        </p:spPr>
        <p:txBody>
          <a:bodyPr/>
          <a:lstStyle/>
          <a:p>
            <a:pPr lvl="0"/>
            <a:r>
              <a:rPr lang="nb-NO" sz="2800" dirty="0" smtClean="0"/>
              <a:t>Fjern uskadde beholdere fra brannen hvis det er mulig</a:t>
            </a:r>
          </a:p>
          <a:p>
            <a:pPr lvl="0"/>
            <a:r>
              <a:rPr lang="nb-NO" sz="2800" dirty="0" smtClean="0"/>
              <a:t>Bruk kun vann som slukkemiddel når hydrogenperoksid er involvert</a:t>
            </a:r>
            <a:endParaRPr lang="nb-NO" sz="2800" dirty="0"/>
          </a:p>
          <a:p>
            <a:pPr lvl="0"/>
            <a:r>
              <a:rPr lang="nb-NO" sz="2800" dirty="0" smtClean="0"/>
              <a:t>Hydrogenperoksid er etsende, innsatspersonell bør bruke brannmansbekledning og åndedrettsvern</a:t>
            </a:r>
            <a:endParaRPr lang="nb-NO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457200" y="44622"/>
            <a:ext cx="8229600" cy="648071"/>
          </a:xfrm>
        </p:spPr>
        <p:txBody>
          <a:bodyPr/>
          <a:lstStyle/>
          <a:p>
            <a:pPr lvl="0"/>
            <a:r>
              <a:rPr lang="nb-NO" sz="4000" dirty="0"/>
              <a:t>Hydrogenperoksid</a:t>
            </a:r>
          </a:p>
        </p:txBody>
      </p:sp>
      <p:sp>
        <p:nvSpPr>
          <p:cNvPr id="3" name="Rektangel 3"/>
          <p:cNvSpPr/>
          <p:nvPr/>
        </p:nvSpPr>
        <p:spPr>
          <a:xfrm>
            <a:off x="0" y="764703"/>
            <a:ext cx="1331640" cy="432044"/>
          </a:xfrm>
          <a:prstGeom prst="rect">
            <a:avLst/>
          </a:prstGeom>
          <a:solidFill>
            <a:srgbClr val="C00000"/>
          </a:solidFill>
          <a:ln w="25402">
            <a:solidFill>
              <a:srgbClr val="C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b-NO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ktangel 4"/>
          <p:cNvSpPr/>
          <p:nvPr/>
        </p:nvSpPr>
        <p:spPr>
          <a:xfrm>
            <a:off x="1475658" y="764703"/>
            <a:ext cx="7668341" cy="432044"/>
          </a:xfrm>
          <a:prstGeom prst="rect">
            <a:avLst/>
          </a:prstGeom>
          <a:solidFill>
            <a:srgbClr val="4F81BD"/>
          </a:solidFill>
          <a:ln w="25402">
            <a:solidFill>
              <a:srgbClr val="4F81BD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b-NO" sz="1800" b="0" i="0" u="none" strike="noStrike" kern="1200" cap="none" spc="0" baseline="0" dirty="0" smtClean="0">
                <a:solidFill>
                  <a:srgbClr val="FFFFFF"/>
                </a:solidFill>
                <a:uFillTx/>
                <a:latin typeface="Calibri"/>
              </a:rPr>
              <a:t>Håndtering og oppbevaring</a:t>
            </a:r>
            <a:endParaRPr lang="nb-NO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5" name="Picture 2" descr="http://www.alesund.kommune.no/sub/eiendom/images/stories/bilder/logoer/K_byvpen_original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8395472" y="6165305"/>
            <a:ext cx="352994" cy="48549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kstSylinder 6"/>
          <p:cNvSpPr txBox="1"/>
          <p:nvPr/>
        </p:nvSpPr>
        <p:spPr>
          <a:xfrm>
            <a:off x="7956377" y="6627168"/>
            <a:ext cx="1224134" cy="23083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b-NO" sz="9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Ålesund Brannvesen</a:t>
            </a:r>
          </a:p>
        </p:txBody>
      </p:sp>
      <p:sp>
        <p:nvSpPr>
          <p:cNvPr id="7" name="Plassholder for innhold 7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z="2800" dirty="0" smtClean="0"/>
              <a:t>Sørg for god ventilasjon</a:t>
            </a:r>
          </a:p>
          <a:p>
            <a:pPr lvl="1"/>
            <a:r>
              <a:rPr lang="nb-NO" sz="2400" dirty="0" smtClean="0"/>
              <a:t>Beholdere og flasker å utstyres med ventiltopper</a:t>
            </a:r>
          </a:p>
          <a:p>
            <a:pPr lvl="0"/>
            <a:r>
              <a:rPr lang="nb-NO" sz="2800" dirty="0" smtClean="0"/>
              <a:t>Må lagres i godt ventilerte skap (gnistfritt kjøleskap)</a:t>
            </a:r>
          </a:p>
          <a:p>
            <a:pPr lvl="0"/>
            <a:r>
              <a:rPr lang="nb-NO" sz="2800" dirty="0" smtClean="0"/>
              <a:t>Unngå forurensing</a:t>
            </a:r>
          </a:p>
          <a:p>
            <a:pPr lvl="0"/>
            <a:r>
              <a:rPr lang="nb-NO" sz="2800" dirty="0" smtClean="0"/>
              <a:t>Må ikke helles tilbake i beholder</a:t>
            </a:r>
            <a:endParaRPr lang="nb-NO" sz="2800" dirty="0"/>
          </a:p>
          <a:p>
            <a:pPr lvl="1"/>
            <a:r>
              <a:rPr lang="nb-NO" sz="2400" dirty="0" smtClean="0"/>
              <a:t>Risiko for forurensning som starter spalting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186</Words>
  <Application>Microsoft Office PowerPoint</Application>
  <PresentationFormat>Skjermfremvisning (4:3)</PresentationFormat>
  <Paragraphs>49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7" baseType="lpstr">
      <vt:lpstr>Office tema</vt:lpstr>
      <vt:lpstr>Hydrogenperoksid</vt:lpstr>
      <vt:lpstr>Hydrogenperoksid</vt:lpstr>
      <vt:lpstr>Hydrogenperoksid</vt:lpstr>
      <vt:lpstr>Hydrogenperoksid</vt:lpstr>
      <vt:lpstr>Hydrogenperoksid</vt:lpstr>
      <vt:lpstr>Hydrogenperoksid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Ammoniakk</dc:title>
  <dc:creator>Aleksander Gill</dc:creator>
  <cp:lastModifiedBy>Aleksander Gill</cp:lastModifiedBy>
  <cp:revision>17</cp:revision>
  <dcterms:created xsi:type="dcterms:W3CDTF">2015-02-11T07:50:31Z</dcterms:created>
  <dcterms:modified xsi:type="dcterms:W3CDTF">2016-11-11T08:19:21Z</dcterms:modified>
</cp:coreProperties>
</file>