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4"/>
  </p:notesMasterIdLst>
  <p:sldIdLst>
    <p:sldId id="256" r:id="rId2"/>
    <p:sldId id="275" r:id="rId3"/>
    <p:sldId id="259" r:id="rId4"/>
    <p:sldId id="257" r:id="rId5"/>
    <p:sldId id="276" r:id="rId6"/>
    <p:sldId id="277" r:id="rId7"/>
    <p:sldId id="258" r:id="rId8"/>
    <p:sldId id="278" r:id="rId9"/>
    <p:sldId id="279" r:id="rId10"/>
    <p:sldId id="280" r:id="rId11"/>
    <p:sldId id="281" r:id="rId12"/>
    <p:sldId id="260" r:id="rId13"/>
    <p:sldId id="263" r:id="rId14"/>
    <p:sldId id="272" r:id="rId15"/>
    <p:sldId id="262" r:id="rId16"/>
    <p:sldId id="273" r:id="rId17"/>
    <p:sldId id="268" r:id="rId18"/>
    <p:sldId id="269" r:id="rId19"/>
    <p:sldId id="270" r:id="rId20"/>
    <p:sldId id="271" r:id="rId21"/>
    <p:sldId id="274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347" autoAdjust="0"/>
  </p:normalViewPr>
  <p:slideViewPr>
    <p:cSldViewPr snapToGrid="0">
      <p:cViewPr varScale="1">
        <p:scale>
          <a:sx n="73" d="100"/>
          <a:sy n="73" d="100"/>
        </p:scale>
        <p:origin x="23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4E57-C888-4E08-8818-942F0CB19A7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EB0D6-876E-4651-952D-FAC698E2D3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17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nas1.alesund.eks.lan\FellesBV\Avd.%20Kurs%20og%20oppl&#195;&#166;ring\Kursavdeling\Farlig%20gods\Innsats_kjemikalieuhell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0D6-876E-4651-952D-FAC698E2D3C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30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</a:t>
            </a:r>
            <a:r>
              <a:rPr lang="nb-NO" baseline="0" dirty="0" smtClean="0"/>
              <a:t> er ett UN-nummer?</a:t>
            </a:r>
          </a:p>
          <a:p>
            <a:r>
              <a:rPr lang="nb-NO" baseline="0" dirty="0" smtClean="0"/>
              <a:t>Hva betyr de to skiltene på presentasjonen over?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0D6-876E-4651-952D-FAC698E2D3C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78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Gjennomgå</a:t>
            </a:r>
            <a:r>
              <a:rPr lang="nb-NO" baseline="0" dirty="0" smtClean="0"/>
              <a:t> systemet med farnummer og gå spesielt gjennom systematikken i nummereringen. For eksempel at 3 tall i 2 rekke alltid betyr brannfarlig. 5 i andre rekke alltid betyr oksiderende </a:t>
            </a:r>
            <a:r>
              <a:rPr lang="nb-NO" baseline="0" dirty="0" err="1" smtClean="0"/>
              <a:t>etc</a:t>
            </a:r>
            <a:r>
              <a:rPr lang="nb-NO" baseline="0" dirty="0" smtClean="0"/>
              <a:t> med </a:t>
            </a:r>
            <a:r>
              <a:rPr lang="nb-NO" baseline="0" dirty="0" err="1" smtClean="0"/>
              <a:t>X</a:t>
            </a:r>
            <a:r>
              <a:rPr lang="nb-NO" baseline="0" dirty="0" smtClean="0"/>
              <a:t>, 6, 8.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0D6-876E-4651-952D-FAC698E2D3C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71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 mer i:</a:t>
            </a:r>
          </a:p>
          <a:p>
            <a:r>
              <a:rPr lang="nb-NO" dirty="0" smtClean="0">
                <a:hlinkClick r:id="rId3"/>
              </a:rPr>
              <a:t>file:///F:/Avd.%20Kurs%20og%20oppl%C3%A6ring/Kursavdeling/Farlig%20gods/Innsats_kjemikalieuhell.pdf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0D6-876E-4651-952D-FAC698E2D3C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55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171" y="-27384"/>
            <a:ext cx="12192000" cy="1340768"/>
          </a:xfrm>
          <a:prstGeom prst="rect">
            <a:avLst/>
          </a:prstGeom>
          <a:solidFill>
            <a:srgbClr val="CB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284984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1219200" y="2348880"/>
            <a:ext cx="10972800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6" name="Picture 2" descr="C:\Users\Aoo\Videos\Ålesund_brannvesen_sidesti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437" y="260755"/>
            <a:ext cx="2232559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nas1\trykkeriet\Ålesund kommune ny profil\Ikoner\brannvesenet\sidestilt-brannves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" y="5061183"/>
            <a:ext cx="12362688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594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2211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6" name="Picture 2" descr="Z:\Astrid Øen Olsen\Ålesudn kommune profil\maler\bå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4965171"/>
            <a:ext cx="2049187" cy="1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95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2211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Picture 2" descr="Z:\Astrid Øen Olsen\Ålesudn kommune profil\maler\må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7157" y="4773150"/>
            <a:ext cx="2464843" cy="22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95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2211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6" name="Picture 3" descr="Z:\Astrid Øen Olsen\Ålesudn kommune profil\maler\brosund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6481" y="5445224"/>
            <a:ext cx="1367444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95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392" y="2060848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924944"/>
            <a:ext cx="5386917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3" y="2060848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924944"/>
            <a:ext cx="5389033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Picture 2" descr="\\nas1\trykkeriet\Ålesund kommune ny profil\Ikoner\brannvesenet\hjelmø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6427" y="5061182"/>
            <a:ext cx="1778924" cy="15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0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392" y="2060848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924944"/>
            <a:ext cx="5386917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3" y="2060848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924944"/>
            <a:ext cx="5389033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Picture 2" descr="Z:\Astrid Øen Olsen\Ålesudn kommune profil\maler\bå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4965171"/>
            <a:ext cx="2049187" cy="1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875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392" y="2060848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924944"/>
            <a:ext cx="5386917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3" y="2060848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924944"/>
            <a:ext cx="5389033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Picture 2" descr="Z:\Astrid Øen Olsen\Ålesudn kommune profil\maler\må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7157" y="4773150"/>
            <a:ext cx="2464843" cy="22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875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392" y="2060848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924944"/>
            <a:ext cx="5386917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3" y="2060848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3700" b="0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 dirty="0" smtClean="0"/>
              <a:t>TITTEL I CALIBRI OG STORE BOKSTAVER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924944"/>
            <a:ext cx="5389033" cy="32012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Picture 2" descr="Z:\Astrid Øen Olsen\Ålesudn kommune profil\maler\mo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0469" y="5349214"/>
            <a:ext cx="1691640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875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9509" y="5013176"/>
            <a:ext cx="8794848" cy="566739"/>
          </a:xfrm>
        </p:spPr>
        <p:txBody>
          <a:bodyPr anchor="b">
            <a:noAutofit/>
          </a:bodyPr>
          <a:lstStyle>
            <a:lvl1pPr algn="ctr">
              <a:defRPr sz="5300" b="0"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844825"/>
            <a:ext cx="12192000" cy="2882751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51584" y="5589241"/>
            <a:ext cx="7315200" cy="804863"/>
          </a:xfrm>
        </p:spPr>
        <p:txBody>
          <a:bodyPr/>
          <a:lstStyle>
            <a:lvl1pPr marL="0" indent="0" algn="ctr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Picture 2" descr="Z:\Astrid Øen Olsen\Ålesudn kommune profil\maler\mo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0469" y="5349214"/>
            <a:ext cx="1691640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5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9509" y="5013176"/>
            <a:ext cx="8794848" cy="566739"/>
          </a:xfrm>
        </p:spPr>
        <p:txBody>
          <a:bodyPr anchor="b">
            <a:noAutofit/>
          </a:bodyPr>
          <a:lstStyle>
            <a:lvl1pPr algn="ctr">
              <a:defRPr sz="5300" b="0"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844825"/>
            <a:ext cx="12192000" cy="2882751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51584" y="5589241"/>
            <a:ext cx="7315200" cy="804863"/>
          </a:xfrm>
        </p:spPr>
        <p:txBody>
          <a:bodyPr/>
          <a:lstStyle>
            <a:lvl1pPr marL="0" indent="0" algn="ctr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Picture 2" descr="\\nas1\trykkeriet\Ålesund kommune ny profil\Ikoner\brannvesenet\hjelmø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6427" y="5061182"/>
            <a:ext cx="1778924" cy="15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080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9509" y="5013176"/>
            <a:ext cx="8794848" cy="566739"/>
          </a:xfrm>
        </p:spPr>
        <p:txBody>
          <a:bodyPr anchor="b">
            <a:noAutofit/>
          </a:bodyPr>
          <a:lstStyle>
            <a:lvl1pPr algn="ctr">
              <a:defRPr sz="5300" b="0"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844825"/>
            <a:ext cx="12192000" cy="2882751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51584" y="5589241"/>
            <a:ext cx="7315200" cy="804863"/>
          </a:xfrm>
        </p:spPr>
        <p:txBody>
          <a:bodyPr/>
          <a:lstStyle>
            <a:lvl1pPr marL="0" indent="0" algn="ctr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Picture 2" descr="Z:\Astrid Øen Olsen\Ålesudn kommune profil\maler\bå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4965171"/>
            <a:ext cx="2049187" cy="1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080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2050" name="Picture 2" descr="Z:\Astrid Øen Olsen\Ålesudn kommune profil\maler\bå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4965171"/>
            <a:ext cx="2049187" cy="1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88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99161" y="3789040"/>
            <a:ext cx="8794848" cy="566739"/>
          </a:xfrm>
        </p:spPr>
        <p:txBody>
          <a:bodyPr anchor="b">
            <a:noAutofit/>
          </a:bodyPr>
          <a:lstStyle>
            <a:lvl1pPr algn="ctr">
              <a:defRPr sz="5300" b="0"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620690"/>
            <a:ext cx="12192000" cy="2882751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255573" y="4509121"/>
            <a:ext cx="7315200" cy="804863"/>
          </a:xfrm>
        </p:spPr>
        <p:txBody>
          <a:bodyPr/>
          <a:lstStyle>
            <a:lvl1pPr marL="0" indent="0" algn="ctr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Picture 4" descr="\\nas1\trykkeriet\Ålesund kommune ny profil\Ikoner\brannvesenet\sidestilt-brannves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" y="5061183"/>
            <a:ext cx="12362688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91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B53975D-0906-4C80-B632-593107ADDD2E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Ålesund Brannvesen KF - Sindre Egeness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BBB6-38E0-4FF3-A53B-DA270EE0C3BE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Ålesund Brannvesen KF - Sindre Egeness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B7D9-73BA-40F0-B3D5-FD7FBD0FFA4C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Ålesund Brannvesen KF - Sindre Egeness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4502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Picture 4" descr="\\nas1\trykkeriet\Ålesund kommune ny profil\Ikoner\brannvesenet\sidestilt-brannves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" y="5061183"/>
            <a:ext cx="12362688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326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5" name="Picture 2" descr="Z:\Astrid Øen Olsen\Ålesudn kommune profil\maler\må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4405" y="4598311"/>
            <a:ext cx="2464843" cy="22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9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26" name="Picture 2" descr="\\nas1\trykkeriet\Ålesund kommune ny profil\Ikoner\brannvesenet\hjelmø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6427" y="5061182"/>
            <a:ext cx="1778924" cy="15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9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6" name="Picture 3" descr="Z:\Astrid Øen Olsen\Ålesudn kommune profil\maler\brosund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6481" y="5445224"/>
            <a:ext cx="1367444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464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941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6" name="Picture 2" descr="Z:\Astrid Øen Olsen\Ålesudn kommune profil\maler\mo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0469" y="5349214"/>
            <a:ext cx="1691640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464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2211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6" name="Picture 2" descr="Z:\Astrid Øen Olsen\Ålesudn kommune profil\maler\må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7157" y="4773150"/>
            <a:ext cx="2464843" cy="22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6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92211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Tittel i fonten </a:t>
            </a:r>
            <a:r>
              <a:rPr lang="nb-NO" dirty="0" err="1" smtClean="0"/>
              <a:t>Calibri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8" name="Picture 4" descr="\\nas1\trykkeriet\Ålesund kommune ny profil\Ikoner\brannvesenet\sidestilt-brannves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" y="5061183"/>
            <a:ext cx="12362688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35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675A-B580-4EA6-94E9-E84E9FFB114D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Ålesund Brannvesen KF - Sindre Egeness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8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rliggodspermen.no/ukjent-stoff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b.no/globalassets/dokumenter/brann-og-redning-bre/pdfer/faktaark-om-innsats-ved-kjemikalieuhel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9.jpg"/><Relationship Id="rId5" Type="http://schemas.openxmlformats.org/officeDocument/2006/relationships/image" Target="../media/image14.png"/><Relationship Id="rId10" Type="http://schemas.openxmlformats.org/officeDocument/2006/relationships/image" Target="../media/image11.jpg"/><Relationship Id="rId4" Type="http://schemas.openxmlformats.org/officeDocument/2006/relationships/image" Target="../media/image13.png"/><Relationship Id="rId9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rliggodspermen.n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rliggodspermen.no/farenummer-med-forklar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arliggodspermen.no/farenummer-med-forklar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arliggodspermen.no/farenummer-med-forklar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rliggodspermen.no/faresymbol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Repetisjon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Farlig stoff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20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Initielle</a:t>
            </a:r>
            <a:r>
              <a:rPr lang="nb-NO" dirty="0" smtClean="0"/>
              <a:t> sikkerhetsavstander ved ett </a:t>
            </a:r>
            <a:r>
              <a:rPr lang="nb-NO" b="1" u="sng" dirty="0" smtClean="0"/>
              <a:t>ukjent stoff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Faste stoffer – 50m	</a:t>
            </a:r>
          </a:p>
          <a:p>
            <a:r>
              <a:rPr lang="nb-NO" sz="2400" dirty="0" smtClean="0"/>
              <a:t>Stoffer i væskeform – 100m</a:t>
            </a:r>
          </a:p>
          <a:p>
            <a:r>
              <a:rPr lang="nb-NO" sz="2400" dirty="0" smtClean="0"/>
              <a:t>Væsker som kan utvikle gasser – 100m</a:t>
            </a:r>
          </a:p>
          <a:p>
            <a:r>
              <a:rPr lang="nb-NO" sz="2400" dirty="0" smtClean="0"/>
              <a:t>Gass under trykk – 300m</a:t>
            </a:r>
          </a:p>
          <a:p>
            <a:r>
              <a:rPr lang="nb-NO" sz="2400" dirty="0" err="1" smtClean="0"/>
              <a:t>Bleve</a:t>
            </a:r>
            <a:r>
              <a:rPr lang="nb-NO" sz="2400" dirty="0" smtClean="0"/>
              <a:t> – 1000m </a:t>
            </a:r>
          </a:p>
          <a:p>
            <a:r>
              <a:rPr lang="nb-NO" sz="2400" dirty="0">
                <a:hlinkClick r:id="rId2"/>
              </a:rPr>
              <a:t>https://farliggodspermen.no/ukjent-stoff</a:t>
            </a:r>
            <a:r>
              <a:rPr lang="nb-NO" sz="2400" dirty="0" smtClean="0">
                <a:hlinkClick r:id="rId2"/>
              </a:rPr>
              <a:t>/</a:t>
            </a:r>
            <a:r>
              <a:rPr lang="nb-NO" sz="2400" dirty="0" smtClean="0"/>
              <a:t> : Tar høyde for vindretning ved gasslekkasje</a:t>
            </a:r>
          </a:p>
          <a:p>
            <a:endParaRPr lang="nb-NO" sz="2400" dirty="0"/>
          </a:p>
          <a:p>
            <a:r>
              <a:rPr lang="nb-NO" sz="2400" dirty="0" smtClean="0"/>
              <a:t>Dersom man har </a:t>
            </a:r>
            <a:r>
              <a:rPr lang="nb-NO" sz="2400" dirty="0" err="1" smtClean="0"/>
              <a:t>farenummer</a:t>
            </a:r>
            <a:r>
              <a:rPr lang="nb-NO" sz="2400" dirty="0" smtClean="0"/>
              <a:t>, bruk dette for mer utfyllende sikkerhetsavstander!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05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Ta </a:t>
            </a:r>
            <a:r>
              <a:rPr lang="nb-NO" sz="3600" dirty="0" err="1" smtClean="0"/>
              <a:t>kahhot</a:t>
            </a:r>
            <a:r>
              <a:rPr lang="nb-NO" sz="3600" dirty="0" smtClean="0"/>
              <a:t> </a:t>
            </a:r>
            <a:r>
              <a:rPr lang="nb-NO" sz="3600" dirty="0"/>
              <a:t>med utgangspunkt i: </a:t>
            </a:r>
            <a:r>
              <a:rPr lang="nb-NO" sz="3600" dirty="0" smtClean="0"/>
              <a:t>«INNSATS </a:t>
            </a:r>
            <a:r>
              <a:rPr lang="nb-NO" sz="3600" dirty="0"/>
              <a:t>VED </a:t>
            </a:r>
            <a:r>
              <a:rPr lang="nb-NO" sz="3600" dirty="0" smtClean="0"/>
              <a:t>KJEMIKALIEUHELL»</a:t>
            </a:r>
            <a:endParaRPr lang="nb-NO" sz="3600" dirty="0"/>
          </a:p>
          <a:p>
            <a:pPr marL="0" indent="0">
              <a:buNone/>
            </a:pPr>
            <a:r>
              <a:rPr lang="nb-NO" sz="3600" dirty="0" smtClean="0">
                <a:hlinkClick r:id="rId2"/>
              </a:rPr>
              <a:t>https</a:t>
            </a:r>
            <a:r>
              <a:rPr lang="nb-NO" sz="3600" dirty="0">
                <a:hlinkClick r:id="rId2"/>
              </a:rPr>
              <a:t>://www.dsb.no/globalassets/dokumenter/brann-og-redning-bre/pdfer/faktaark-om-innsats-ved-kjemikalieuhell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44287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1" r="37030" b="36945"/>
          <a:stretch/>
        </p:blipFill>
        <p:spPr>
          <a:xfrm>
            <a:off x="11480375" y="6052605"/>
            <a:ext cx="669186" cy="73271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406"/>
          <a:stretch/>
        </p:blipFill>
        <p:spPr>
          <a:xfrm>
            <a:off x="3493230" y="2625903"/>
            <a:ext cx="8698770" cy="423209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388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Veiledning for røyk- og kjemikaliedykking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3388" y="1600201"/>
            <a:ext cx="10972800" cy="4525963"/>
          </a:xfrm>
        </p:spPr>
        <p:txBody>
          <a:bodyPr/>
          <a:lstStyle/>
          <a:p>
            <a:r>
              <a:rPr lang="nb-NO" dirty="0" smtClean="0"/>
              <a:t>Sier noe om:</a:t>
            </a:r>
          </a:p>
          <a:p>
            <a:pPr lvl="1"/>
            <a:r>
              <a:rPr lang="nb-NO" dirty="0" smtClean="0"/>
              <a:t>Ressurser</a:t>
            </a:r>
          </a:p>
          <a:p>
            <a:pPr lvl="1"/>
            <a:r>
              <a:rPr lang="nb-NO" dirty="0" smtClean="0"/>
              <a:t>Organisering</a:t>
            </a:r>
          </a:p>
          <a:p>
            <a:pPr lvl="1"/>
            <a:r>
              <a:rPr lang="nb-NO" dirty="0" smtClean="0"/>
              <a:t>Utstyr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0" y="6391275"/>
            <a:ext cx="3860800" cy="304800"/>
          </a:xfrm>
        </p:spPr>
        <p:txBody>
          <a:bodyPr/>
          <a:lstStyle/>
          <a:p>
            <a:r>
              <a:rPr lang="nb-NO" smtClean="0"/>
              <a:t>Ålesund Brannvesen KF - Sindre Egeness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1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388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Veiledning for røyk- og kjemikaliedykking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6" y="1600200"/>
            <a:ext cx="6954528" cy="4525963"/>
          </a:xfrm>
        </p:spPr>
      </p:pic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0" y="6391275"/>
            <a:ext cx="3860800" cy="304800"/>
          </a:xfrm>
        </p:spPr>
        <p:txBody>
          <a:bodyPr/>
          <a:lstStyle/>
          <a:p>
            <a:r>
              <a:rPr lang="nb-NO" smtClean="0"/>
              <a:t>Ålesund Brannvesen KF - Sindre Egeness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Vi deler skadested i tre deler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313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294591" y="3616007"/>
            <a:ext cx="482138" cy="44888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7" name="Rett linje 6"/>
          <p:cNvCxnSpPr/>
          <p:nvPr/>
        </p:nvCxnSpPr>
        <p:spPr>
          <a:xfrm flipH="1">
            <a:off x="5403923" y="201337"/>
            <a:ext cx="3158186" cy="345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>
            <a:stCxn id="5" idx="4"/>
          </p:cNvCxnSpPr>
          <p:nvPr/>
        </p:nvCxnSpPr>
        <p:spPr>
          <a:xfrm flipV="1">
            <a:off x="5535660" y="2897282"/>
            <a:ext cx="5396043" cy="1167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894204" y="2352471"/>
            <a:ext cx="3282911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2235932" y="937710"/>
            <a:ext cx="6599454" cy="580548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68" y="1754667"/>
            <a:ext cx="1084193" cy="79592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35" y="1414287"/>
            <a:ext cx="1111494" cy="122466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9474" r="14635" b="9065"/>
          <a:stretch/>
        </p:blipFill>
        <p:spPr>
          <a:xfrm>
            <a:off x="2661996" y="2599370"/>
            <a:ext cx="822960" cy="68995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9474" r="14635" b="9065"/>
          <a:stretch/>
        </p:blipFill>
        <p:spPr>
          <a:xfrm>
            <a:off x="2373160" y="3387797"/>
            <a:ext cx="822960" cy="689958"/>
          </a:xfrm>
          <a:prstGeom prst="rect">
            <a:avLst/>
          </a:prstGeom>
        </p:spPr>
      </p:pic>
      <p:cxnSp>
        <p:nvCxnSpPr>
          <p:cNvPr id="19" name="Rett linje 18"/>
          <p:cNvCxnSpPr>
            <a:stCxn id="10" idx="1"/>
          </p:cNvCxnSpPr>
          <p:nvPr/>
        </p:nvCxnSpPr>
        <p:spPr>
          <a:xfrm>
            <a:off x="4374975" y="2787681"/>
            <a:ext cx="161389" cy="623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 flipH="1">
            <a:off x="4374975" y="3411640"/>
            <a:ext cx="161389" cy="204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34" y="3806439"/>
            <a:ext cx="1314354" cy="1223468"/>
          </a:xfrm>
          <a:prstGeom prst="rect">
            <a:avLst/>
          </a:prstGeom>
        </p:spPr>
      </p:pic>
      <p:cxnSp>
        <p:nvCxnSpPr>
          <p:cNvPr id="26" name="Rett linje 25"/>
          <p:cNvCxnSpPr>
            <a:stCxn id="23" idx="0"/>
          </p:cNvCxnSpPr>
          <p:nvPr/>
        </p:nvCxnSpPr>
        <p:spPr>
          <a:xfrm flipV="1">
            <a:off x="3993440" y="4028098"/>
            <a:ext cx="2718359" cy="36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>
            <a:stCxn id="23" idx="4"/>
          </p:cNvCxnSpPr>
          <p:nvPr/>
        </p:nvCxnSpPr>
        <p:spPr>
          <a:xfrm>
            <a:off x="3993440" y="4376761"/>
            <a:ext cx="2653631" cy="140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4144046" y="3184959"/>
            <a:ext cx="230929" cy="2266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Rett linje 31"/>
          <p:cNvCxnSpPr>
            <a:stCxn id="30" idx="0"/>
          </p:cNvCxnSpPr>
          <p:nvPr/>
        </p:nvCxnSpPr>
        <p:spPr>
          <a:xfrm flipH="1">
            <a:off x="537590" y="3184959"/>
            <a:ext cx="3721921" cy="49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>
            <a:stCxn id="30" idx="5"/>
          </p:cNvCxnSpPr>
          <p:nvPr/>
        </p:nvCxnSpPr>
        <p:spPr>
          <a:xfrm flipH="1">
            <a:off x="2601449" y="3378443"/>
            <a:ext cx="1739707" cy="3198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20899" r="25049" b="3563"/>
          <a:stretch/>
        </p:blipFill>
        <p:spPr>
          <a:xfrm>
            <a:off x="8630292" y="201337"/>
            <a:ext cx="2301411" cy="2695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Bild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4" y="3719130"/>
            <a:ext cx="18954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TekstSylinder 38"/>
          <p:cNvSpPr txBox="1"/>
          <p:nvPr/>
        </p:nvSpPr>
        <p:spPr>
          <a:xfrm>
            <a:off x="5765808" y="3402609"/>
            <a:ext cx="1175322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Hot </a:t>
            </a:r>
            <a:r>
              <a:rPr lang="nb-NO" dirty="0" err="1" smtClean="0"/>
              <a:t>zone</a:t>
            </a:r>
            <a:endParaRPr lang="nb-NO" dirty="0"/>
          </a:p>
        </p:txBody>
      </p:sp>
      <p:sp>
        <p:nvSpPr>
          <p:cNvPr id="40" name="TekstSylinder 39"/>
          <p:cNvSpPr txBox="1"/>
          <p:nvPr/>
        </p:nvSpPr>
        <p:spPr>
          <a:xfrm>
            <a:off x="4455669" y="2656827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Warm</a:t>
            </a:r>
            <a:r>
              <a:rPr lang="nb-NO" dirty="0" smtClean="0"/>
              <a:t> </a:t>
            </a:r>
            <a:r>
              <a:rPr lang="nb-NO" dirty="0" err="1" smtClean="0"/>
              <a:t>zone</a:t>
            </a:r>
            <a:endParaRPr lang="nb-NO" dirty="0"/>
          </a:p>
        </p:txBody>
      </p:sp>
      <p:sp>
        <p:nvSpPr>
          <p:cNvPr id="23" name="Ellipse 22"/>
          <p:cNvSpPr/>
          <p:nvPr/>
        </p:nvSpPr>
        <p:spPr>
          <a:xfrm>
            <a:off x="3842834" y="4064894"/>
            <a:ext cx="301212" cy="3118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kstSylinder 40"/>
          <p:cNvSpPr txBox="1"/>
          <p:nvPr/>
        </p:nvSpPr>
        <p:spPr>
          <a:xfrm>
            <a:off x="4771505" y="175466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Cold </a:t>
            </a:r>
            <a:r>
              <a:rPr lang="nb-NO" dirty="0" err="1" smtClean="0"/>
              <a:t>zone</a:t>
            </a:r>
            <a:endParaRPr lang="nb-NO" dirty="0"/>
          </a:p>
        </p:txBody>
      </p:sp>
      <p:pic>
        <p:nvPicPr>
          <p:cNvPr id="43" name="Bilde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r="13406" b="25142"/>
          <a:stretch/>
        </p:blipFill>
        <p:spPr>
          <a:xfrm>
            <a:off x="7372112" y="1605120"/>
            <a:ext cx="3624632" cy="180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lassholder for innhold 4"/>
          <p:cNvPicPr>
            <a:picLocks noGrp="1" noChangeAspect="1"/>
          </p:cNvPicPr>
          <p:nvPr>
            <p:ph idx="4294967295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t="41453" r="15391" b="28198"/>
          <a:stretch/>
        </p:blipFill>
        <p:spPr>
          <a:xfrm>
            <a:off x="6818313" y="4027488"/>
            <a:ext cx="5373687" cy="175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Bilde 4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1" r="37030" b="36945"/>
          <a:stretch/>
        </p:blipFill>
        <p:spPr>
          <a:xfrm>
            <a:off x="11480375" y="6052605"/>
            <a:ext cx="669186" cy="7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30" grpId="0" animBg="1"/>
      <p:bldP spid="39" grpId="0" animBg="1"/>
      <p:bldP spid="40" grpId="0"/>
      <p:bldP spid="23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Aksjonsfasen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</p:spPr>
        <p:txBody>
          <a:bodyPr/>
          <a:lstStyle/>
          <a:p>
            <a:r>
              <a:rPr lang="nb-NO" dirty="0" smtClean="0"/>
              <a:t>Ålesund Brannvesen KF </a:t>
            </a:r>
            <a:r>
              <a:rPr lang="nb-NO" dirty="0" smtClean="0"/>
              <a:t>-</a:t>
            </a:r>
            <a:endParaRPr lang="en-US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8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388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Før utrykning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3388" y="1600201"/>
            <a:ext cx="10972800" cy="4525963"/>
          </a:xfrm>
        </p:spPr>
        <p:txBody>
          <a:bodyPr/>
          <a:lstStyle/>
          <a:p>
            <a:r>
              <a:rPr lang="nb-NO" dirty="0" smtClean="0"/>
              <a:t>Ta stilling til behov for verneutstyr og annet ekstrautstyr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52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9154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Under utrykning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9154" y="1600201"/>
            <a:ext cx="10972800" cy="4525963"/>
          </a:xfrm>
        </p:spPr>
        <p:txBody>
          <a:bodyPr/>
          <a:lstStyle/>
          <a:p>
            <a:r>
              <a:rPr lang="nb-NO" dirty="0" smtClean="0"/>
              <a:t>Søk mer informasjon</a:t>
            </a:r>
          </a:p>
          <a:p>
            <a:r>
              <a:rPr lang="nb-NO" dirty="0" smtClean="0"/>
              <a:t>Finn sikreste atkomstvei</a:t>
            </a:r>
          </a:p>
          <a:p>
            <a:r>
              <a:rPr lang="nb-NO" dirty="0" smtClean="0"/>
              <a:t>Etabler lokalisasjon for oppmøteplass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249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388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På skadested – vurdering og beslutning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3388" y="1600201"/>
            <a:ext cx="10972800" cy="4525963"/>
          </a:xfrm>
        </p:spPr>
        <p:txBody>
          <a:bodyPr/>
          <a:lstStyle/>
          <a:p>
            <a:r>
              <a:rPr lang="nb-NO" dirty="0" smtClean="0"/>
              <a:t>Rapporter hva du ser fra bilen</a:t>
            </a:r>
          </a:p>
          <a:p>
            <a:r>
              <a:rPr lang="nb-NO" dirty="0" smtClean="0"/>
              <a:t>Gjør en risikovurdering</a:t>
            </a:r>
          </a:p>
          <a:p>
            <a:r>
              <a:rPr lang="nb-NO" dirty="0" smtClean="0"/>
              <a:t>Gi ny statusrapport innen 5 minutter</a:t>
            </a:r>
          </a:p>
          <a:p>
            <a:r>
              <a:rPr lang="nb-NO" dirty="0" smtClean="0"/>
              <a:t>Etabler samarbeid</a:t>
            </a:r>
          </a:p>
          <a:p>
            <a:r>
              <a:rPr lang="nb-NO" dirty="0" smtClean="0"/>
              <a:t>Evaluer tidligere avgjørelser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012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Hjelpemidler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>
                <a:hlinkClick r:id="rId2"/>
              </a:rPr>
              <a:t>www.farliggodspermen.no</a:t>
            </a:r>
            <a:r>
              <a:rPr lang="nb-NO" sz="2800" dirty="0" smtClean="0"/>
              <a:t> (krever internett) </a:t>
            </a:r>
            <a:endParaRPr lang="nb-NO" sz="2800" dirty="0"/>
          </a:p>
          <a:p>
            <a:endParaRPr lang="nb-NO" sz="2800" dirty="0" smtClean="0"/>
          </a:p>
          <a:p>
            <a:r>
              <a:rPr lang="nb-NO" sz="2800" dirty="0" smtClean="0"/>
              <a:t>Farlige stoffer – </a:t>
            </a:r>
            <a:r>
              <a:rPr lang="nb-NO" sz="2800" dirty="0" err="1" smtClean="0"/>
              <a:t>App</a:t>
            </a:r>
            <a:r>
              <a:rPr lang="nb-NO" sz="2800" dirty="0" smtClean="0"/>
              <a:t> fra den danske beredskapsstyrelsen (virker uten internett)</a:t>
            </a:r>
          </a:p>
          <a:p>
            <a:endParaRPr lang="nb-NO" sz="2800" dirty="0"/>
          </a:p>
          <a:p>
            <a:r>
              <a:rPr lang="nb-NO" sz="2800" dirty="0" smtClean="0"/>
              <a:t>Dette er helt fantastiske verktøy som alle i brannvesenet bør kunne beherske på en god og effektiv måte. Her har man alt man trenger av informasjon om de ulike stoffene og div. merking av stoffer.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4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388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Innsats på skadested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3388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Evakuering av syke og skadde</a:t>
            </a:r>
          </a:p>
          <a:p>
            <a:r>
              <a:rPr lang="nb-NO" dirty="0" smtClean="0"/>
              <a:t>Livreddende pasientbehandling</a:t>
            </a:r>
          </a:p>
          <a:p>
            <a:r>
              <a:rPr lang="nb-NO" dirty="0" smtClean="0"/>
              <a:t>Sperr av</a:t>
            </a:r>
          </a:p>
          <a:p>
            <a:r>
              <a:rPr lang="nb-NO" dirty="0" smtClean="0"/>
              <a:t>Advar om fare</a:t>
            </a:r>
          </a:p>
          <a:p>
            <a:r>
              <a:rPr lang="nb-NO" dirty="0" err="1" smtClean="0"/>
              <a:t>Dekontaminering</a:t>
            </a:r>
            <a:endParaRPr lang="nb-NO" dirty="0"/>
          </a:p>
          <a:p>
            <a:r>
              <a:rPr lang="nb-NO" dirty="0" smtClean="0"/>
              <a:t>Ny </a:t>
            </a:r>
            <a:r>
              <a:rPr lang="nb-NO" dirty="0" err="1" smtClean="0"/>
              <a:t>sit</a:t>
            </a:r>
            <a:r>
              <a:rPr lang="nb-NO" dirty="0" smtClean="0"/>
              <a:t>. rapp.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790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Etter innsats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927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388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Etter innsats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3388" y="1600201"/>
            <a:ext cx="10972800" cy="4525963"/>
          </a:xfrm>
        </p:spPr>
        <p:txBody>
          <a:bodyPr/>
          <a:lstStyle/>
          <a:p>
            <a:r>
              <a:rPr lang="nb-NO" dirty="0" smtClean="0"/>
              <a:t>Sanering</a:t>
            </a:r>
          </a:p>
          <a:p>
            <a:pPr lvl="1"/>
            <a:r>
              <a:rPr lang="nb-NO" dirty="0" smtClean="0"/>
              <a:t>Personell</a:t>
            </a:r>
          </a:p>
          <a:p>
            <a:pPr lvl="1"/>
            <a:r>
              <a:rPr lang="nb-NO" dirty="0" smtClean="0"/>
              <a:t>Utstyr</a:t>
            </a:r>
          </a:p>
          <a:p>
            <a:r>
              <a:rPr lang="nb-NO" dirty="0" smtClean="0"/>
              <a:t>Journalføring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417250" y="6305205"/>
            <a:ext cx="3860800" cy="304800"/>
          </a:xfrm>
        </p:spPr>
        <p:txBody>
          <a:bodyPr/>
          <a:lstStyle/>
          <a:p>
            <a:r>
              <a:rPr lang="nb-NO" dirty="0" smtClean="0"/>
              <a:t>Ålesund Brannvesen KF 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0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388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Merking av kjøretøy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7622" y="1600201"/>
            <a:ext cx="10972800" cy="4525963"/>
          </a:xfrm>
        </p:spPr>
        <p:txBody>
          <a:bodyPr/>
          <a:lstStyle/>
          <a:p>
            <a:r>
              <a:rPr lang="nb-NO" dirty="0" smtClean="0"/>
              <a:t>Foran og bak</a:t>
            </a:r>
          </a:p>
          <a:p>
            <a:r>
              <a:rPr lang="nb-NO" dirty="0" smtClean="0"/>
              <a:t>Oransje skilter</a:t>
            </a:r>
          </a:p>
          <a:p>
            <a:r>
              <a:rPr lang="nb-NO" dirty="0" smtClean="0"/>
              <a:t>Skilter med UN- og </a:t>
            </a:r>
            <a:r>
              <a:rPr lang="nb-NO" dirty="0" err="1" smtClean="0"/>
              <a:t>farenummer</a:t>
            </a:r>
            <a:endParaRPr lang="nb-NO" dirty="0" smtClean="0"/>
          </a:p>
          <a:p>
            <a:r>
              <a:rPr lang="nb-NO" dirty="0" smtClean="0"/>
              <a:t>Vet alle hva  UN- nummer er for noe?</a:t>
            </a:r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4294967295"/>
          </p:nvPr>
        </p:nvSpPr>
        <p:spPr>
          <a:xfrm>
            <a:off x="0" y="6391275"/>
            <a:ext cx="3860800" cy="304800"/>
          </a:xfrm>
        </p:spPr>
        <p:txBody>
          <a:bodyPr/>
          <a:lstStyle/>
          <a:p>
            <a:r>
              <a:rPr lang="nb-NO" dirty="0" smtClean="0"/>
              <a:t>Ålesund Brannvesen KF </a:t>
            </a:r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vrundet rektangel 4"/>
          <p:cNvSpPr/>
          <p:nvPr/>
        </p:nvSpPr>
        <p:spPr>
          <a:xfrm>
            <a:off x="9616904" y="1268760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nb-NO" sz="3600" b="1" dirty="0" smtClean="0">
                <a:solidFill>
                  <a:schemeClr val="tx1"/>
                </a:solidFill>
              </a:rPr>
              <a:t>268</a:t>
            </a:r>
          </a:p>
          <a:p>
            <a:pPr algn="ctr"/>
            <a:r>
              <a:rPr lang="nb-NO" sz="3600" b="1" dirty="0" smtClean="0">
                <a:solidFill>
                  <a:schemeClr val="tx1"/>
                </a:solidFill>
              </a:rPr>
              <a:t>1005</a:t>
            </a:r>
            <a:endParaRPr lang="nb-NO" sz="3600" b="1" dirty="0">
              <a:solidFill>
                <a:schemeClr val="tx1"/>
              </a:solidFill>
            </a:endParaRPr>
          </a:p>
        </p:txBody>
      </p:sp>
      <p:cxnSp>
        <p:nvCxnSpPr>
          <p:cNvPr id="6" name="Rett linje 5"/>
          <p:cNvCxnSpPr>
            <a:stCxn id="5" idx="1"/>
            <a:endCxn id="5" idx="3"/>
          </p:cNvCxnSpPr>
          <p:nvPr/>
        </p:nvCxnSpPr>
        <p:spPr>
          <a:xfrm>
            <a:off x="9616904" y="1844824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vrundet rektangel 6"/>
          <p:cNvSpPr/>
          <p:nvPr/>
        </p:nvSpPr>
        <p:spPr>
          <a:xfrm>
            <a:off x="7135096" y="1268760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nb-NO" sz="3600" b="1" dirty="0" smtClean="0">
              <a:solidFill>
                <a:schemeClr val="tx1"/>
              </a:solidFill>
            </a:endParaRPr>
          </a:p>
          <a:p>
            <a:pPr algn="ctr"/>
            <a:endParaRPr lang="nb-NO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9154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Farenummer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09154" y="1384917"/>
            <a:ext cx="10972800" cy="4695473"/>
          </a:xfrm>
        </p:spPr>
        <p:txBody>
          <a:bodyPr>
            <a:normAutofit/>
          </a:bodyPr>
          <a:lstStyle/>
          <a:p>
            <a:r>
              <a:rPr lang="nb-NO" sz="2800" dirty="0"/>
              <a:t>God oversikt på denne siden over alle farnummer som </a:t>
            </a:r>
            <a:r>
              <a:rPr lang="nb-NO" sz="2800" dirty="0" smtClean="0"/>
              <a:t>finnes.</a:t>
            </a:r>
          </a:p>
          <a:p>
            <a:pPr marL="0" indent="0">
              <a:buNone/>
            </a:pPr>
            <a:r>
              <a:rPr lang="nb-NO" sz="2800" dirty="0" smtClean="0">
                <a:hlinkClick r:id="rId3"/>
              </a:rPr>
              <a:t>https</a:t>
            </a:r>
            <a:r>
              <a:rPr lang="nb-NO" sz="2800" dirty="0">
                <a:hlinkClick r:id="rId3"/>
              </a:rPr>
              <a:t>://farliggodspermen.no/farenummer-med-forklaring</a:t>
            </a:r>
            <a:r>
              <a:rPr lang="nb-NO" sz="2800" dirty="0" smtClean="0">
                <a:hlinkClick r:id="rId3"/>
              </a:rPr>
              <a:t>/</a:t>
            </a: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Videre gjennomgås noen av de vanligste farnumrene, hentet fra farliggodspermen.no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</p:spPr>
        <p:txBody>
          <a:bodyPr/>
          <a:lstStyle/>
          <a:p>
            <a:r>
              <a:rPr lang="nb-NO" dirty="0" smtClean="0"/>
              <a:t>Ålesund Brannvesen KF </a:t>
            </a:r>
            <a:r>
              <a:rPr lang="nb-NO" dirty="0" smtClean="0"/>
              <a:t>-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231632"/>
              </p:ext>
            </p:extLst>
          </p:nvPr>
        </p:nvGraphicFramePr>
        <p:xfrm>
          <a:off x="363255" y="125262"/>
          <a:ext cx="11219145" cy="145048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3956">
                  <a:extLst>
                    <a:ext uri="{9D8B030D-6E8A-4147-A177-3AD203B41FA5}">
                      <a16:colId xmlns:a16="http://schemas.microsoft.com/office/drawing/2014/main" val="1122255388"/>
                    </a:ext>
                  </a:extLst>
                </a:gridCol>
                <a:gridCol w="10045189">
                  <a:extLst>
                    <a:ext uri="{9D8B030D-6E8A-4147-A177-3AD203B41FA5}">
                      <a16:colId xmlns:a16="http://schemas.microsoft.com/office/drawing/2014/main" val="157501576"/>
                    </a:ext>
                  </a:extLst>
                </a:gridCol>
              </a:tblGrid>
              <a:tr h="462835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Farenr</a:t>
                      </a:r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Farenummerforklaring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1868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Stoff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som reagerer farlig med vann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04706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kvelende gass eller gass uten </a:t>
                      </a:r>
                      <a:r>
                        <a:rPr lang="nb-NO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tilleggsrisiko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63209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nedkjølt flytende gass, kvelende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870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u="none" strike="noStrike" baseline="0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 Nedkjølt </a:t>
                      </a:r>
                      <a:r>
                        <a:rPr lang="nb-NO" u="none" strike="noStrike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brennbar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 gass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3766127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u="none" strike="noStrike" baseline="0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 </a:t>
                      </a:r>
                      <a:r>
                        <a:rPr lang="nb-NO" u="none" strike="noStrike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brennbar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 gass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047894"/>
                  </a:ext>
                </a:extLst>
              </a:tr>
              <a:tr h="1573639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brannfarlig væske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flammepunkt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mellom 23°C og 60°C, grenseverdiene inkludert) eller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brannfarlig væske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eller fast stoff i smeltet tilstand med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flammepunkt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over 60°C som er oppvarmet til en temperatur lik eller over stoffets flammepunktet, eller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selvopphetende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væske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9142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meget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brannfarlig væske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flammepunkt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under 23°C)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51566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(x)333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selvantennende væske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(som reagerer farlig med vann)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719192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brannfarlig fast stoff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selvreaktivt stoff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eller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selvopphetende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stoff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95029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423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solidFill>
                            <a:schemeClr val="tx1"/>
                          </a:solidFill>
                          <a:effectLst/>
                        </a:rPr>
                        <a:t>fast 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stoff som reagerer med vann under utvikling av brannfarlige gasser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437441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X423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u="none" strike="noStrike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brannfarlig </a:t>
                      </a:r>
                      <a:r>
                        <a:rPr lang="nb-NO" u="none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fast stoff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 som reagerer farlig med vann og utvikler brannfarlige gasser, eller brannfarlige faste stoffer som reagerer farlig med vann og utvikler brannfarlige gasser, eller </a:t>
                      </a:r>
                      <a:r>
                        <a:rPr lang="nb-NO" u="none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selvopphetende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 faste stoffer som reagerer farlig med vann og utvikler brannfarlige gasser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7585722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43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selvantennende </a:t>
                      </a:r>
                      <a:r>
                        <a:rPr lang="nb-NO" dirty="0">
                          <a:effectLst/>
                        </a:rPr>
                        <a:t>(pyrofort) fast stoff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248025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50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u="none" strike="noStrike" dirty="0" smtClean="0">
                          <a:solidFill>
                            <a:srgbClr val="1E98BC"/>
                          </a:solidFill>
                          <a:effectLst/>
                          <a:hlinkClick r:id="rId2"/>
                        </a:rPr>
                        <a:t>oksiderende</a:t>
                      </a:r>
                      <a:r>
                        <a:rPr lang="nb-NO" dirty="0">
                          <a:effectLst/>
                        </a:rPr>
                        <a:t> (brannfremmende) stoff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046464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539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brannfarlig organisk </a:t>
                      </a:r>
                      <a:r>
                        <a:rPr lang="nb-NO" u="none" strike="noStrike" dirty="0">
                          <a:solidFill>
                            <a:srgbClr val="1E98BC"/>
                          </a:solidFill>
                          <a:effectLst/>
                          <a:hlinkClick r:id="rId2"/>
                        </a:rPr>
                        <a:t>peroksid</a:t>
                      </a:r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866743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giftig eller svakt giftig stoff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9240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606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infeksjonsfremmende stoff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83175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63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giftig stoff, brannfarlig (</a:t>
                      </a:r>
                      <a:r>
                        <a:rPr lang="nb-NO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flammepunkt</a:t>
                      </a:r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mellom 23°C og 60°C, grenseverdiene inkludert)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79341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70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radioaktivt </a:t>
                      </a:r>
                      <a:r>
                        <a:rPr lang="nb-NO" dirty="0">
                          <a:effectLst/>
                        </a:rPr>
                        <a:t>materiale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0492404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etsende eller svakt etsende stoff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50565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etsende </a:t>
                      </a:r>
                      <a:r>
                        <a:rPr lang="nb-NO" dirty="0">
                          <a:effectLst/>
                        </a:rPr>
                        <a:t>væske som reagerer med vann og utvikler brannfarlige gasser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76664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sterkt </a:t>
                      </a:r>
                      <a:r>
                        <a:rPr lang="nb-NO" dirty="0">
                          <a:effectLst/>
                        </a:rPr>
                        <a:t>etsende stoff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793347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90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miljøskadelig stoff; forskjellige farlige stoffer</a:t>
                      </a:r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1589718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99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forskjellige </a:t>
                      </a:r>
                      <a:r>
                        <a:rPr lang="nb-NO" dirty="0">
                          <a:effectLst/>
                        </a:rPr>
                        <a:t>farlige stoffer transportert ved høy temperatur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8658944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8037909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612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4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912728"/>
              </p:ext>
            </p:extLst>
          </p:nvPr>
        </p:nvGraphicFramePr>
        <p:xfrm>
          <a:off x="363255" y="125262"/>
          <a:ext cx="11219145" cy="9691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3956">
                  <a:extLst>
                    <a:ext uri="{9D8B030D-6E8A-4147-A177-3AD203B41FA5}">
                      <a16:colId xmlns:a16="http://schemas.microsoft.com/office/drawing/2014/main" val="1122255388"/>
                    </a:ext>
                  </a:extLst>
                </a:gridCol>
                <a:gridCol w="10045189">
                  <a:extLst>
                    <a:ext uri="{9D8B030D-6E8A-4147-A177-3AD203B41FA5}">
                      <a16:colId xmlns:a16="http://schemas.microsoft.com/office/drawing/2014/main" val="157501576"/>
                    </a:ext>
                  </a:extLst>
                </a:gridCol>
              </a:tblGrid>
              <a:tr h="462835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Farenr</a:t>
                      </a:r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Farenummerforklaring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1868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brannfarlig fast stoff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selvreaktivt stoff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eller </a:t>
                      </a:r>
                      <a:r>
                        <a:rPr lang="nb-NO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selvopphetende</a:t>
                      </a:r>
                      <a:r>
                        <a:rPr lang="nb-NO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stoff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95029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423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solidFill>
                            <a:schemeClr val="tx1"/>
                          </a:solidFill>
                          <a:effectLst/>
                        </a:rPr>
                        <a:t>fast 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stoff som reagerer med vann under utvikling av brannfarlige gasser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437441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X423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u="none" strike="noStrike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brannfarlig </a:t>
                      </a:r>
                      <a:r>
                        <a:rPr lang="nb-NO" u="none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fast stoff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 som reagerer farlig med vann og utvikler brannfarlige gasser, eller brannfarlige faste stoffer som reagerer farlig med vann og utvikler brannfarlige gasser, eller </a:t>
                      </a:r>
                      <a:r>
                        <a:rPr lang="nb-NO" u="none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selvopphetende</a:t>
                      </a:r>
                      <a:r>
                        <a:rPr lang="nb-NO" dirty="0">
                          <a:solidFill>
                            <a:schemeClr val="tx1"/>
                          </a:solidFill>
                          <a:effectLst/>
                        </a:rPr>
                        <a:t> faste stoffer som reagerer farlig med vann og utvikler brannfarlige gasser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7585722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43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selvantennende </a:t>
                      </a:r>
                      <a:r>
                        <a:rPr lang="nb-NO" dirty="0">
                          <a:effectLst/>
                        </a:rPr>
                        <a:t>(pyrofort) fast stoff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248025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50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u="none" strike="noStrike" dirty="0" smtClean="0">
                          <a:solidFill>
                            <a:srgbClr val="1E98BC"/>
                          </a:solidFill>
                          <a:effectLst/>
                          <a:hlinkClick r:id="rId2"/>
                        </a:rPr>
                        <a:t>oksiderende</a:t>
                      </a:r>
                      <a:r>
                        <a:rPr lang="nb-NO" dirty="0">
                          <a:effectLst/>
                        </a:rPr>
                        <a:t> (brannfremmende) stoff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046464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539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brannfarlig organisk </a:t>
                      </a:r>
                      <a:r>
                        <a:rPr lang="nb-NO" u="none" strike="noStrike" dirty="0">
                          <a:solidFill>
                            <a:srgbClr val="1E98BC"/>
                          </a:solidFill>
                          <a:effectLst/>
                          <a:hlinkClick r:id="rId2"/>
                        </a:rPr>
                        <a:t>peroksid</a:t>
                      </a:r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866743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giftig eller svakt giftig stoff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9240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606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infeksjonsfremmende stoff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83175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63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giftig stoff, brannfarlig (</a:t>
                      </a:r>
                      <a:r>
                        <a:rPr lang="nb-NO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flammepunkt</a:t>
                      </a:r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mellom 23°C og 60°C, grenseverdiene inkludert)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79341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70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radioaktivt </a:t>
                      </a:r>
                      <a:r>
                        <a:rPr lang="nb-NO" dirty="0">
                          <a:effectLst/>
                        </a:rPr>
                        <a:t>materiale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0492404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etsende eller svakt etsende stoff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50565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etsende </a:t>
                      </a:r>
                      <a:r>
                        <a:rPr lang="nb-NO" dirty="0">
                          <a:effectLst/>
                        </a:rPr>
                        <a:t>væske som reagerer med vann og utvikler brannfarlige gasser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76664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sterkt </a:t>
                      </a:r>
                      <a:r>
                        <a:rPr lang="nb-NO" dirty="0">
                          <a:effectLst/>
                        </a:rPr>
                        <a:t>etsende stoff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793347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90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miljøskadelig stoff; forskjellige farlige stoffer</a:t>
                      </a:r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1589718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99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forskjellige </a:t>
                      </a:r>
                      <a:r>
                        <a:rPr lang="nb-NO" dirty="0">
                          <a:effectLst/>
                        </a:rPr>
                        <a:t>farlige stoffer transportert ved høy temperatur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8658944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8037909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612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1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9154" y="274637"/>
            <a:ext cx="10972800" cy="99412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Fareklasser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0" y="6391275"/>
            <a:ext cx="3860800" cy="304800"/>
          </a:xfrm>
        </p:spPr>
        <p:txBody>
          <a:bodyPr/>
          <a:lstStyle/>
          <a:p>
            <a:r>
              <a:rPr lang="nb-NO" dirty="0" smtClean="0"/>
              <a:t>Ålesund Brannvesen KF </a:t>
            </a:r>
            <a:r>
              <a:rPr lang="nb-NO" dirty="0" smtClean="0"/>
              <a:t>-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434376"/>
              </p:ext>
            </p:extLst>
          </p:nvPr>
        </p:nvGraphicFramePr>
        <p:xfrm>
          <a:off x="363255" y="125262"/>
          <a:ext cx="11219145" cy="3702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3956">
                  <a:extLst>
                    <a:ext uri="{9D8B030D-6E8A-4147-A177-3AD203B41FA5}">
                      <a16:colId xmlns:a16="http://schemas.microsoft.com/office/drawing/2014/main" val="1122255388"/>
                    </a:ext>
                  </a:extLst>
                </a:gridCol>
                <a:gridCol w="10045189">
                  <a:extLst>
                    <a:ext uri="{9D8B030D-6E8A-4147-A177-3AD203B41FA5}">
                      <a16:colId xmlns:a16="http://schemas.microsoft.com/office/drawing/2014/main" val="157501576"/>
                    </a:ext>
                  </a:extLst>
                </a:gridCol>
              </a:tblGrid>
              <a:tr h="462835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Farenr</a:t>
                      </a:r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Farenummerforklaring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18680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etsende eller svakt etsende stoff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50565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etsende </a:t>
                      </a:r>
                      <a:r>
                        <a:rPr lang="nb-NO" dirty="0">
                          <a:effectLst/>
                        </a:rPr>
                        <a:t>væske som reagerer med vann og utvikler brannfarlige gasser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766641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88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sterkt </a:t>
                      </a:r>
                      <a:r>
                        <a:rPr lang="nb-NO" dirty="0">
                          <a:effectLst/>
                        </a:rPr>
                        <a:t>etsende stoff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793347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90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miljøskadelig stoff; forskjellige farlige stoffer</a:t>
                      </a:r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1589718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r>
                        <a:rPr lang="nb-NO" dirty="0" smtClean="0"/>
                        <a:t>99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 smtClean="0">
                          <a:effectLst/>
                        </a:rPr>
                        <a:t>forskjellige </a:t>
                      </a:r>
                      <a:r>
                        <a:rPr lang="nb-NO" dirty="0">
                          <a:effectLst/>
                        </a:rPr>
                        <a:t>farlige stoffer transportert ved høy temperatur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8658944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8037909"/>
                  </a:ext>
                </a:extLst>
              </a:tr>
              <a:tr h="46283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612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18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6" y="3721553"/>
            <a:ext cx="5265373" cy="302758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Fareklasser/faresymbol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Fareklasser er også viktig å kjenne til da oransje skilt med </a:t>
            </a:r>
            <a:r>
              <a:rPr lang="nb-NO" sz="2800" dirty="0" err="1" smtClean="0"/>
              <a:t>farenummer</a:t>
            </a:r>
            <a:r>
              <a:rPr lang="nb-NO" sz="2800" dirty="0" smtClean="0"/>
              <a:t> brukes for å vise at det transporteres farlig gods på kjøretøy eller jernbane.</a:t>
            </a:r>
          </a:p>
          <a:p>
            <a:r>
              <a:rPr lang="nb-NO" sz="2800" dirty="0" smtClean="0"/>
              <a:t>Ved stasjoner lagring vil det vanligvis ikke være oransje skilt med </a:t>
            </a:r>
            <a:r>
              <a:rPr lang="nb-NO" sz="2800" dirty="0" err="1" smtClean="0"/>
              <a:t>un</a:t>
            </a:r>
            <a:r>
              <a:rPr lang="nb-NO" sz="2800" dirty="0" smtClean="0"/>
              <a:t>- og </a:t>
            </a:r>
            <a:r>
              <a:rPr lang="nb-NO" sz="2800" dirty="0" err="1" smtClean="0"/>
              <a:t>farenummer</a:t>
            </a:r>
            <a:r>
              <a:rPr lang="nb-NO" sz="2800" dirty="0" smtClean="0"/>
              <a:t>, men skilt med faresymbol.</a:t>
            </a:r>
          </a:p>
        </p:txBody>
      </p:sp>
    </p:spTree>
    <p:extLst>
      <p:ext uri="{BB962C8B-B14F-4D97-AF65-F5344CB8AC3E}">
        <p14:creationId xmlns:p14="http://schemas.microsoft.com/office/powerpoint/2010/main" val="2022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Se på disse!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https://farliggodspermen.no/faresymboler/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3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mal brannvesnet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Ålesundkommune-ppmal" id="{232A8E96-538E-40C4-868B-0580FD8C86DC}" vid="{443DAF80-5A87-4CD6-BC67-3417B46275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PowerpointMal16x9</Template>
  <TotalTime>1171</TotalTime>
  <Words>906</Words>
  <Application>Microsoft Office PowerPoint</Application>
  <PresentationFormat>Widescreen</PresentationFormat>
  <Paragraphs>190</Paragraphs>
  <Slides>22</Slides>
  <Notes>4</Notes>
  <HiddenSlides>11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Calibri</vt:lpstr>
      <vt:lpstr>pp-mal brannvesnet (1)</vt:lpstr>
      <vt:lpstr>Farlig stoff</vt:lpstr>
      <vt:lpstr>Hjelpemidler</vt:lpstr>
      <vt:lpstr>Merking av kjøretøy</vt:lpstr>
      <vt:lpstr>Farenummer</vt:lpstr>
      <vt:lpstr>PowerPoint-presentasjon</vt:lpstr>
      <vt:lpstr>PowerPoint-presentasjon</vt:lpstr>
      <vt:lpstr>Fareklasser</vt:lpstr>
      <vt:lpstr>Fareklasser/faresymbol  </vt:lpstr>
      <vt:lpstr>Se på disse!</vt:lpstr>
      <vt:lpstr>Initielle sikkerhetsavstander ved ett ukjent stoff:</vt:lpstr>
      <vt:lpstr>PowerPoint-presentasjon</vt:lpstr>
      <vt:lpstr>Veiledning for røyk- og kjemikaliedykking</vt:lpstr>
      <vt:lpstr>Veiledning for røyk- og kjemikaliedykking</vt:lpstr>
      <vt:lpstr>Vi deler skadested i tre deler</vt:lpstr>
      <vt:lpstr>PowerPoint-presentasjon</vt:lpstr>
      <vt:lpstr>Aksjonsfasen</vt:lpstr>
      <vt:lpstr>Før utrykning</vt:lpstr>
      <vt:lpstr>Under utrykning</vt:lpstr>
      <vt:lpstr>På skadested – vurdering og beslutning</vt:lpstr>
      <vt:lpstr>Innsats på skadested</vt:lpstr>
      <vt:lpstr>Etter innsats</vt:lpstr>
      <vt:lpstr>Etter innsats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Farlig gods</dc:title>
  <dc:creator>Sindre Egeness</dc:creator>
  <cp:lastModifiedBy>Brann Utrykningleder</cp:lastModifiedBy>
  <cp:revision>31</cp:revision>
  <dcterms:created xsi:type="dcterms:W3CDTF">2014-03-29T18:59:42Z</dcterms:created>
  <dcterms:modified xsi:type="dcterms:W3CDTF">2020-05-04T14:24:59Z</dcterms:modified>
</cp:coreProperties>
</file>