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93" r:id="rId4"/>
    <p:sldId id="284" r:id="rId5"/>
    <p:sldId id="308" r:id="rId6"/>
    <p:sldId id="285" r:id="rId7"/>
    <p:sldId id="286" r:id="rId8"/>
    <p:sldId id="294" r:id="rId9"/>
    <p:sldId id="295" r:id="rId10"/>
    <p:sldId id="296" r:id="rId11"/>
    <p:sldId id="297" r:id="rId12"/>
    <p:sldId id="298" r:id="rId13"/>
    <p:sldId id="299" r:id="rId14"/>
    <p:sldId id="287" r:id="rId15"/>
    <p:sldId id="288" r:id="rId16"/>
    <p:sldId id="300" r:id="rId17"/>
    <p:sldId id="301" r:id="rId18"/>
    <p:sldId id="289" r:id="rId19"/>
    <p:sldId id="290" r:id="rId20"/>
    <p:sldId id="307" r:id="rId21"/>
    <p:sldId id="304" r:id="rId22"/>
    <p:sldId id="305" r:id="rId23"/>
    <p:sldId id="309" r:id="rId24"/>
    <p:sldId id="292" r:id="rId25"/>
    <p:sldId id="264" r:id="rId26"/>
    <p:sldId id="267" r:id="rId27"/>
    <p:sldId id="268" r:id="rId28"/>
    <p:sldId id="269" r:id="rId29"/>
    <p:sldId id="291" r:id="rId30"/>
    <p:sldId id="271" r:id="rId31"/>
    <p:sldId id="270" r:id="rId32"/>
    <p:sldId id="272" r:id="rId33"/>
    <p:sldId id="273" r:id="rId34"/>
    <p:sldId id="274" r:id="rId35"/>
    <p:sldId id="275" r:id="rId36"/>
    <p:sldId id="276" r:id="rId37"/>
    <p:sldId id="277" r:id="rId38"/>
    <p:sldId id="279" r:id="rId39"/>
    <p:sldId id="280" r:id="rId40"/>
    <p:sldId id="281" r:id="rId41"/>
    <p:sldId id="303" r:id="rId42"/>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8EF2B1-41BF-DC4B-8659-15D8745E7A85}">
          <p14:sldIdLst>
            <p14:sldId id="256"/>
            <p14:sldId id="257"/>
            <p14:sldId id="293"/>
            <p14:sldId id="284"/>
            <p14:sldId id="308"/>
            <p14:sldId id="285"/>
            <p14:sldId id="286"/>
            <p14:sldId id="294"/>
            <p14:sldId id="295"/>
            <p14:sldId id="296"/>
            <p14:sldId id="297"/>
            <p14:sldId id="298"/>
            <p14:sldId id="299"/>
            <p14:sldId id="287"/>
            <p14:sldId id="288"/>
            <p14:sldId id="300"/>
            <p14:sldId id="301"/>
            <p14:sldId id="289"/>
            <p14:sldId id="290"/>
            <p14:sldId id="307"/>
            <p14:sldId id="304"/>
            <p14:sldId id="305"/>
            <p14:sldId id="309"/>
            <p14:sldId id="292"/>
            <p14:sldId id="264"/>
            <p14:sldId id="267"/>
            <p14:sldId id="268"/>
            <p14:sldId id="269"/>
            <p14:sldId id="291"/>
            <p14:sldId id="271"/>
            <p14:sldId id="270"/>
            <p14:sldId id="272"/>
            <p14:sldId id="273"/>
            <p14:sldId id="274"/>
            <p14:sldId id="275"/>
            <p14:sldId id="276"/>
            <p14:sldId id="277"/>
            <p14:sldId id="279"/>
            <p14:sldId id="280"/>
            <p14:sldId id="281"/>
            <p14:sldId id="303"/>
          </p14:sldIdLst>
        </p14:section>
        <p14:section name="Untitled Section" id="{471FB901-2A29-3544-BC7F-507663D7614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96" autoAdjust="0"/>
  </p:normalViewPr>
  <p:slideViewPr>
    <p:cSldViewPr snapToGrid="0" snapToObjects="1">
      <p:cViewPr varScale="1">
        <p:scale>
          <a:sx n="57" d="100"/>
          <a:sy n="57" d="100"/>
        </p:scale>
        <p:origin x="348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E120DF-664B-F342-811D-5604BBA1EB87}" type="datetimeFigureOut">
              <a:rPr lang="en-US" smtClean="0"/>
              <a:t>5/4/2020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41BE956-FD5A-1046-B68D-B5BE650D2C53}" type="slidenum">
              <a:rPr lang="en-US" smtClean="0"/>
              <a:t>‹#›</a:t>
            </a:fld>
            <a:endParaRPr lang="en-US"/>
          </a:p>
        </p:txBody>
      </p:sp>
    </p:spTree>
    <p:extLst>
      <p:ext uri="{BB962C8B-B14F-4D97-AF65-F5344CB8AC3E}">
        <p14:creationId xmlns:p14="http://schemas.microsoft.com/office/powerpoint/2010/main" val="3511240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OBBO er en beslutningsmodell som er brukt i Norge en del år.</a:t>
            </a:r>
          </a:p>
          <a:p>
            <a:r>
              <a:rPr lang="nb-NO" dirty="0" smtClean="0"/>
              <a:t>Observere, bedømme, beslutte og ordre</a:t>
            </a:r>
          </a:p>
          <a:p>
            <a:r>
              <a:rPr lang="nb-NO" dirty="0" smtClean="0"/>
              <a:t>Det som mangler er utforming av et mål og planen for å nå målet.</a:t>
            </a:r>
          </a:p>
          <a:p>
            <a:endParaRPr lang="en-US" dirty="0"/>
          </a:p>
        </p:txBody>
      </p:sp>
      <p:sp>
        <p:nvSpPr>
          <p:cNvPr id="4" name="Slide Number Placeholder 3"/>
          <p:cNvSpPr>
            <a:spLocks noGrp="1"/>
          </p:cNvSpPr>
          <p:nvPr>
            <p:ph type="sldNum" sz="quarter" idx="10"/>
          </p:nvPr>
        </p:nvSpPr>
        <p:spPr/>
        <p:txBody>
          <a:bodyPr/>
          <a:lstStyle/>
          <a:p>
            <a:fld id="{B41BE956-FD5A-1046-B68D-B5BE650D2C53}" type="slidenum">
              <a:rPr lang="en-US" smtClean="0"/>
              <a:t>4</a:t>
            </a:fld>
            <a:endParaRPr lang="en-US"/>
          </a:p>
        </p:txBody>
      </p:sp>
    </p:spTree>
    <p:extLst>
      <p:ext uri="{BB962C8B-B14F-4D97-AF65-F5344CB8AC3E}">
        <p14:creationId xmlns:p14="http://schemas.microsoft.com/office/powerpoint/2010/main" val="369540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BE956-FD5A-1046-B68D-B5BE650D2C53}" type="slidenum">
              <a:rPr lang="en-US" smtClean="0"/>
              <a:t>14</a:t>
            </a:fld>
            <a:endParaRPr lang="en-US"/>
          </a:p>
        </p:txBody>
      </p:sp>
    </p:spTree>
    <p:extLst>
      <p:ext uri="{BB962C8B-B14F-4D97-AF65-F5344CB8AC3E}">
        <p14:creationId xmlns:p14="http://schemas.microsoft.com/office/powerpoint/2010/main" val="188775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Mulige tiltak:</a:t>
            </a:r>
          </a:p>
          <a:p>
            <a:pPr marL="457200" indent="-457200">
              <a:buFont typeface="+mj-lt"/>
              <a:buAutoNum type="arabicPeriod"/>
            </a:pPr>
            <a:r>
              <a:rPr lang="nb-NO" dirty="0" smtClean="0"/>
              <a:t>Umiddelbare tiltak</a:t>
            </a:r>
          </a:p>
          <a:p>
            <a:pPr marL="457200" indent="-457200">
              <a:buFont typeface="+mj-lt"/>
              <a:buAutoNum type="arabicPeriod"/>
            </a:pPr>
            <a:r>
              <a:rPr lang="nb-NO" dirty="0" smtClean="0"/>
              <a:t>Forberedende tiltak</a:t>
            </a:r>
          </a:p>
          <a:p>
            <a:pPr marL="457200" indent="-457200">
              <a:buFont typeface="+mj-lt"/>
              <a:buAutoNum type="arabicPeriod"/>
            </a:pPr>
            <a:r>
              <a:rPr lang="nb-NO" dirty="0" smtClean="0"/>
              <a:t>Endelige tiltak</a:t>
            </a:r>
          </a:p>
          <a:p>
            <a:pPr marL="457200" indent="-457200">
              <a:buFont typeface="+mj-lt"/>
              <a:buAutoNum type="arabicPeriod"/>
            </a:pPr>
            <a:r>
              <a:rPr lang="nb-NO" dirty="0" smtClean="0"/>
              <a:t>Alternative tiltak</a:t>
            </a:r>
          </a:p>
          <a:p>
            <a:endParaRPr lang="en-US" dirty="0"/>
          </a:p>
        </p:txBody>
      </p:sp>
      <p:sp>
        <p:nvSpPr>
          <p:cNvPr id="4" name="Slide Number Placeholder 3"/>
          <p:cNvSpPr>
            <a:spLocks noGrp="1"/>
          </p:cNvSpPr>
          <p:nvPr>
            <p:ph type="sldNum" sz="quarter" idx="10"/>
          </p:nvPr>
        </p:nvSpPr>
        <p:spPr/>
        <p:txBody>
          <a:bodyPr/>
          <a:lstStyle/>
          <a:p>
            <a:fld id="{B41BE956-FD5A-1046-B68D-B5BE650D2C53}" type="slidenum">
              <a:rPr lang="en-US" smtClean="0"/>
              <a:t>15</a:t>
            </a:fld>
            <a:endParaRPr lang="en-US"/>
          </a:p>
        </p:txBody>
      </p:sp>
    </p:spTree>
    <p:extLst>
      <p:ext uri="{BB962C8B-B14F-4D97-AF65-F5344CB8AC3E}">
        <p14:creationId xmlns:p14="http://schemas.microsoft.com/office/powerpoint/2010/main" val="267656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41BE956-FD5A-1046-B68D-B5BE650D2C53}" type="slidenum">
              <a:rPr lang="en-US" smtClean="0"/>
              <a:t>23</a:t>
            </a:fld>
            <a:endParaRPr lang="en-US"/>
          </a:p>
        </p:txBody>
      </p:sp>
    </p:spTree>
    <p:extLst>
      <p:ext uri="{BB962C8B-B14F-4D97-AF65-F5344CB8AC3E}">
        <p14:creationId xmlns:p14="http://schemas.microsoft.com/office/powerpoint/2010/main" val="5182110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11"/>
          <p:cNvPicPr>
            <a:picLocks noChangeAspect="1"/>
          </p:cNvPicPr>
          <p:nvPr userDrawn="1"/>
        </p:nvPicPr>
        <p:blipFill>
          <a:blip r:embed="rId2"/>
          <a:srcRect b="2189"/>
          <a:stretch>
            <a:fillRect/>
          </a:stretch>
        </p:blipFill>
        <p:spPr>
          <a:xfrm>
            <a:off x="4427981" y="5949815"/>
            <a:ext cx="1094966" cy="917636"/>
          </a:xfrm>
          <a:prstGeom prst="rect">
            <a:avLst/>
          </a:prstGeom>
          <a:noFill/>
          <a:ln w="12701">
            <a:solidFill>
              <a:srgbClr val="FFFFFF"/>
            </a:solidFill>
            <a:prstDash val="solid"/>
          </a:ln>
        </p:spPr>
      </p:pic>
      <p:pic>
        <p:nvPicPr>
          <p:cNvPr id="9" name="Bilde 8"/>
          <p:cNvPicPr>
            <a:picLocks noChangeAspect="1"/>
          </p:cNvPicPr>
          <p:nvPr userDrawn="1"/>
        </p:nvPicPr>
        <p:blipFill>
          <a:blip r:embed="rId3"/>
          <a:srcRect b="5874"/>
          <a:stretch>
            <a:fillRect/>
          </a:stretch>
        </p:blipFill>
        <p:spPr>
          <a:xfrm>
            <a:off x="6708627" y="5949816"/>
            <a:ext cx="1485141" cy="896057"/>
          </a:xfrm>
          <a:prstGeom prst="rect">
            <a:avLst/>
          </a:prstGeom>
          <a:noFill/>
          <a:ln w="12701">
            <a:solidFill>
              <a:srgbClr val="FFFFFF"/>
            </a:solidFill>
            <a:prstDash val="solid"/>
          </a:ln>
        </p:spPr>
      </p:pic>
      <p:pic>
        <p:nvPicPr>
          <p:cNvPr id="10" name="Bilde 9"/>
          <p:cNvPicPr>
            <a:picLocks noChangeAspect="1"/>
          </p:cNvPicPr>
          <p:nvPr userDrawn="1"/>
        </p:nvPicPr>
        <p:blipFill>
          <a:blip r:embed="rId4"/>
          <a:srcRect b="5643"/>
          <a:stretch>
            <a:fillRect/>
          </a:stretch>
        </p:blipFill>
        <p:spPr>
          <a:xfrm>
            <a:off x="3698601" y="5949815"/>
            <a:ext cx="729380" cy="917636"/>
          </a:xfrm>
          <a:prstGeom prst="rect">
            <a:avLst/>
          </a:prstGeom>
          <a:noFill/>
          <a:ln w="12701">
            <a:solidFill>
              <a:srgbClr val="FFFFFF"/>
            </a:solidFill>
            <a:prstDash val="solid"/>
          </a:ln>
        </p:spPr>
      </p:pic>
      <p:pic>
        <p:nvPicPr>
          <p:cNvPr id="11" name="Bilde 10"/>
          <p:cNvPicPr>
            <a:picLocks noChangeAspect="1"/>
          </p:cNvPicPr>
          <p:nvPr userDrawn="1"/>
        </p:nvPicPr>
        <p:blipFill>
          <a:blip r:embed="rId5"/>
          <a:stretch>
            <a:fillRect/>
          </a:stretch>
        </p:blipFill>
        <p:spPr>
          <a:xfrm>
            <a:off x="2385426" y="5949815"/>
            <a:ext cx="1322487" cy="921770"/>
          </a:xfrm>
          <a:prstGeom prst="rect">
            <a:avLst/>
          </a:prstGeom>
          <a:noFill/>
          <a:ln w="12701">
            <a:solidFill>
              <a:srgbClr val="FFFFFF"/>
            </a:solidFill>
            <a:prstDash val="solid"/>
          </a:ln>
        </p:spPr>
      </p:pic>
      <p:pic>
        <p:nvPicPr>
          <p:cNvPr id="12" name="Bilde 12"/>
          <p:cNvPicPr>
            <a:picLocks noChangeAspect="1"/>
          </p:cNvPicPr>
          <p:nvPr userDrawn="1"/>
        </p:nvPicPr>
        <p:blipFill>
          <a:blip r:embed="rId6"/>
          <a:srcRect l="22512" b="10146"/>
          <a:stretch>
            <a:fillRect/>
          </a:stretch>
        </p:blipFill>
        <p:spPr>
          <a:xfrm>
            <a:off x="5522948" y="5949814"/>
            <a:ext cx="1185684" cy="916594"/>
          </a:xfrm>
          <a:prstGeom prst="rect">
            <a:avLst/>
          </a:prstGeom>
          <a:noFill/>
          <a:ln w="12701">
            <a:solidFill>
              <a:srgbClr val="FFFFFF"/>
            </a:solidFill>
            <a:prstDash val="solid"/>
          </a:ln>
        </p:spPr>
      </p:pic>
      <p:pic>
        <p:nvPicPr>
          <p:cNvPr id="13" name="Bilde 13"/>
          <p:cNvPicPr>
            <a:picLocks noChangeAspect="1"/>
          </p:cNvPicPr>
          <p:nvPr userDrawn="1"/>
        </p:nvPicPr>
        <p:blipFill>
          <a:blip r:embed="rId7"/>
          <a:srcRect r="5602"/>
          <a:stretch>
            <a:fillRect/>
          </a:stretch>
        </p:blipFill>
        <p:spPr>
          <a:xfrm>
            <a:off x="7985775" y="5949816"/>
            <a:ext cx="1158224" cy="896057"/>
          </a:xfrm>
          <a:prstGeom prst="rect">
            <a:avLst/>
          </a:prstGeom>
          <a:noFill/>
          <a:ln w="12701">
            <a:solidFill>
              <a:srgbClr val="FFFFFF"/>
            </a:solidFill>
            <a:prstDash val="solid"/>
          </a:ln>
        </p:spPr>
      </p:pic>
      <p:pic>
        <p:nvPicPr>
          <p:cNvPr id="15" name="Bilde 14"/>
          <p:cNvPicPr>
            <a:picLocks noChangeAspect="1"/>
          </p:cNvPicPr>
          <p:nvPr userDrawn="1"/>
        </p:nvPicPr>
        <p:blipFill>
          <a:blip r:embed="rId8"/>
          <a:srcRect t="13459" r="1173"/>
          <a:stretch>
            <a:fillRect/>
          </a:stretch>
        </p:blipFill>
        <p:spPr>
          <a:xfrm flipH="1">
            <a:off x="4" y="0"/>
            <a:ext cx="9142985" cy="2427732"/>
          </a:xfrm>
          <a:prstGeom prst="rect">
            <a:avLst/>
          </a:prstGeom>
          <a:noFill/>
          <a:ln>
            <a:noFill/>
          </a:ln>
        </p:spPr>
      </p:pic>
      <p:pic>
        <p:nvPicPr>
          <p:cNvPr id="16" name="Bilde 16"/>
          <p:cNvPicPr>
            <a:picLocks noChangeAspect="1"/>
          </p:cNvPicPr>
          <p:nvPr userDrawn="1"/>
        </p:nvPicPr>
        <p:blipFill>
          <a:blip r:embed="rId9"/>
          <a:stretch>
            <a:fillRect/>
          </a:stretch>
        </p:blipFill>
        <p:spPr>
          <a:xfrm>
            <a:off x="395536" y="339500"/>
            <a:ext cx="2736305" cy="792089"/>
          </a:xfrm>
          <a:prstGeom prst="rect">
            <a:avLst/>
          </a:prstGeom>
          <a:noFill/>
          <a:ln>
            <a:noFill/>
          </a:ln>
        </p:spPr>
      </p:pic>
      <p:pic>
        <p:nvPicPr>
          <p:cNvPr id="14" name="Bilde 6"/>
          <p:cNvPicPr>
            <a:picLocks noChangeAspect="1"/>
          </p:cNvPicPr>
          <p:nvPr userDrawn="1"/>
        </p:nvPicPr>
        <p:blipFill rotWithShape="1">
          <a:blip r:embed="rId10"/>
          <a:srcRect r="8168" b="1369"/>
          <a:stretch/>
        </p:blipFill>
        <p:spPr>
          <a:xfrm>
            <a:off x="890861" y="5953949"/>
            <a:ext cx="1520899" cy="917636"/>
          </a:xfrm>
          <a:prstGeom prst="rect">
            <a:avLst/>
          </a:prstGeom>
          <a:noFill/>
          <a:ln w="12701">
            <a:solidFill>
              <a:srgbClr val="FFFFFF"/>
            </a:solidFill>
            <a:prstDash val="solid"/>
          </a:ln>
        </p:spPr>
      </p:pic>
      <p:pic>
        <p:nvPicPr>
          <p:cNvPr id="2" name="Bilde 1"/>
          <p:cNvPicPr>
            <a:picLocks noChangeAspect="1"/>
          </p:cNvPicPr>
          <p:nvPr userDrawn="1"/>
        </p:nvPicPr>
        <p:blipFill rotWithShape="1">
          <a:blip r:embed="rId11" cstate="email">
            <a:extLst>
              <a:ext uri="{28A0092B-C50C-407E-A947-70E740481C1C}">
                <a14:useLocalDpi xmlns:a14="http://schemas.microsoft.com/office/drawing/2010/main" val="0"/>
              </a:ext>
            </a:extLst>
          </a:blip>
          <a:srcRect l="13229" r="16715"/>
          <a:stretch/>
        </p:blipFill>
        <p:spPr>
          <a:xfrm>
            <a:off x="-18296" y="5939913"/>
            <a:ext cx="989895" cy="936396"/>
          </a:xfrm>
          <a:prstGeom prst="rect">
            <a:avLst/>
          </a:prstGeom>
          <a:ln w="12700">
            <a:solidFill>
              <a:schemeClr val="bg1"/>
            </a:solidFill>
          </a:ln>
        </p:spPr>
      </p:pic>
    </p:spTree>
    <p:extLst>
      <p:ext uri="{BB962C8B-B14F-4D97-AF65-F5344CB8AC3E}">
        <p14:creationId xmlns:p14="http://schemas.microsoft.com/office/powerpoint/2010/main" val="86351577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14"/>
          <p:cNvPicPr>
            <a:picLocks noChangeAspect="1"/>
          </p:cNvPicPr>
          <p:nvPr userDrawn="1"/>
        </p:nvPicPr>
        <p:blipFill>
          <a:blip r:embed="rId2"/>
          <a:srcRect t="29592" r="1173"/>
          <a:stretch>
            <a:fillRect/>
          </a:stretch>
        </p:blipFill>
        <p:spPr>
          <a:xfrm flipH="1">
            <a:off x="4" y="2"/>
            <a:ext cx="9142985" cy="1975149"/>
          </a:xfrm>
          <a:prstGeom prst="rect">
            <a:avLst/>
          </a:prstGeom>
          <a:noFill/>
          <a:ln>
            <a:noFill/>
          </a:ln>
        </p:spPr>
      </p:pic>
      <p:pic>
        <p:nvPicPr>
          <p:cNvPr id="8" name="Bilde 8"/>
          <p:cNvPicPr>
            <a:picLocks noChangeAspect="1"/>
          </p:cNvPicPr>
          <p:nvPr userDrawn="1"/>
        </p:nvPicPr>
        <p:blipFill>
          <a:blip r:embed="rId3"/>
          <a:stretch>
            <a:fillRect/>
          </a:stretch>
        </p:blipFill>
        <p:spPr>
          <a:xfrm>
            <a:off x="395536" y="339500"/>
            <a:ext cx="2736305" cy="792089"/>
          </a:xfrm>
          <a:prstGeom prst="rect">
            <a:avLst/>
          </a:prstGeom>
          <a:noFill/>
          <a:ln>
            <a:noFill/>
          </a:ln>
        </p:spPr>
      </p:pic>
    </p:spTree>
    <p:extLst>
      <p:ext uri="{BB962C8B-B14F-4D97-AF65-F5344CB8AC3E}">
        <p14:creationId xmlns:p14="http://schemas.microsoft.com/office/powerpoint/2010/main" val="332370223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14"/>
          <p:cNvPicPr>
            <a:picLocks noChangeAspect="1"/>
          </p:cNvPicPr>
          <p:nvPr userDrawn="1"/>
        </p:nvPicPr>
        <p:blipFill>
          <a:blip r:embed="rId2"/>
          <a:srcRect t="29592" r="1173"/>
          <a:stretch>
            <a:fillRect/>
          </a:stretch>
        </p:blipFill>
        <p:spPr>
          <a:xfrm flipH="1">
            <a:off x="4" y="2"/>
            <a:ext cx="9142985" cy="1975149"/>
          </a:xfrm>
          <a:prstGeom prst="rect">
            <a:avLst/>
          </a:prstGeom>
          <a:noFill/>
          <a:ln>
            <a:noFill/>
          </a:ln>
        </p:spPr>
      </p:pic>
      <p:pic>
        <p:nvPicPr>
          <p:cNvPr id="8" name="Bilde 8"/>
          <p:cNvPicPr>
            <a:picLocks noChangeAspect="1"/>
          </p:cNvPicPr>
          <p:nvPr userDrawn="1"/>
        </p:nvPicPr>
        <p:blipFill>
          <a:blip r:embed="rId3"/>
          <a:stretch>
            <a:fillRect/>
          </a:stretch>
        </p:blipFill>
        <p:spPr>
          <a:xfrm>
            <a:off x="395536" y="339500"/>
            <a:ext cx="2736305" cy="792089"/>
          </a:xfrm>
          <a:prstGeom prst="rect">
            <a:avLst/>
          </a:prstGeom>
          <a:noFill/>
          <a:ln>
            <a:noFill/>
          </a:ln>
        </p:spPr>
      </p:pic>
    </p:spTree>
    <p:extLst>
      <p:ext uri="{BB962C8B-B14F-4D97-AF65-F5344CB8AC3E}">
        <p14:creationId xmlns:p14="http://schemas.microsoft.com/office/powerpoint/2010/main" val="192439137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pic>
        <p:nvPicPr>
          <p:cNvPr id="8" name="Bilde 8"/>
          <p:cNvPicPr>
            <a:picLocks noChangeAspect="1"/>
          </p:cNvPicPr>
          <p:nvPr userDrawn="1"/>
        </p:nvPicPr>
        <p:blipFill>
          <a:blip r:embed="rId2"/>
          <a:stretch>
            <a:fillRect/>
          </a:stretch>
        </p:blipFill>
        <p:spPr>
          <a:xfrm>
            <a:off x="395536" y="339500"/>
            <a:ext cx="2736305" cy="792089"/>
          </a:xfrm>
          <a:prstGeom prst="rect">
            <a:avLst/>
          </a:prstGeom>
          <a:noFill/>
          <a:ln>
            <a:noFill/>
          </a:ln>
        </p:spPr>
      </p:pic>
      <p:pic>
        <p:nvPicPr>
          <p:cNvPr id="9" name="Bilde 14"/>
          <p:cNvPicPr>
            <a:picLocks noChangeAspect="1"/>
          </p:cNvPicPr>
          <p:nvPr userDrawn="1"/>
        </p:nvPicPr>
        <p:blipFill>
          <a:blip r:embed="rId3"/>
          <a:srcRect t="30689" r="1173"/>
          <a:stretch>
            <a:fillRect/>
          </a:stretch>
        </p:blipFill>
        <p:spPr>
          <a:xfrm rot="10799991" flipH="1">
            <a:off x="-36509" y="4982232"/>
            <a:ext cx="9144000" cy="1903140"/>
          </a:xfrm>
          <a:prstGeom prst="rect">
            <a:avLst/>
          </a:prstGeom>
          <a:noFill/>
          <a:ln>
            <a:noFill/>
          </a:ln>
        </p:spPr>
      </p:pic>
    </p:spTree>
    <p:extLst>
      <p:ext uri="{BB962C8B-B14F-4D97-AF65-F5344CB8AC3E}">
        <p14:creationId xmlns:p14="http://schemas.microsoft.com/office/powerpoint/2010/main" val="296563212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10" name="Bilde 12"/>
          <p:cNvPicPr>
            <a:picLocks noChangeAspect="1"/>
          </p:cNvPicPr>
          <p:nvPr userDrawn="1"/>
        </p:nvPicPr>
        <p:blipFill>
          <a:blip r:embed="rId2"/>
          <a:stretch>
            <a:fillRect/>
          </a:stretch>
        </p:blipFill>
        <p:spPr>
          <a:xfrm>
            <a:off x="395536" y="339500"/>
            <a:ext cx="2736305" cy="792089"/>
          </a:xfrm>
          <a:prstGeom prst="rect">
            <a:avLst/>
          </a:prstGeom>
          <a:noFill/>
          <a:ln>
            <a:noFill/>
          </a:ln>
        </p:spPr>
      </p:pic>
      <p:pic>
        <p:nvPicPr>
          <p:cNvPr id="3" name="Bilde 14"/>
          <p:cNvPicPr>
            <a:picLocks noChangeAspect="1"/>
          </p:cNvPicPr>
          <p:nvPr userDrawn="1"/>
        </p:nvPicPr>
        <p:blipFill>
          <a:blip r:embed="rId3"/>
          <a:srcRect t="30689" r="1173"/>
          <a:stretch>
            <a:fillRect/>
          </a:stretch>
        </p:blipFill>
        <p:spPr>
          <a:xfrm rot="10799991">
            <a:off x="-1" y="4954844"/>
            <a:ext cx="9133256" cy="1903140"/>
          </a:xfrm>
          <a:prstGeom prst="rect">
            <a:avLst/>
          </a:prstGeom>
          <a:noFill/>
          <a:ln>
            <a:noFill/>
          </a:ln>
        </p:spPr>
      </p:pic>
    </p:spTree>
    <p:extLst>
      <p:ext uri="{BB962C8B-B14F-4D97-AF65-F5344CB8AC3E}">
        <p14:creationId xmlns:p14="http://schemas.microsoft.com/office/powerpoint/2010/main" val="325798542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9129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8CCBF-B3B6-4527-8F33-27DA1FD68121}" type="datetimeFigureOut">
              <a:rPr lang="nb-NO" smtClean="0"/>
              <a:t>04.05.2020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6C69DC3-422A-44B3-AF35-CDC4D791DA60}" type="slidenum">
              <a:rPr lang="nb-NO" smtClean="0"/>
              <a:t>‹#›</a:t>
            </a:fld>
            <a:endParaRPr lang="nb-NO"/>
          </a:p>
        </p:txBody>
      </p:sp>
    </p:spTree>
    <p:extLst>
      <p:ext uri="{BB962C8B-B14F-4D97-AF65-F5344CB8AC3E}">
        <p14:creationId xmlns:p14="http://schemas.microsoft.com/office/powerpoint/2010/main" val="425654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8CCBF-B3B6-4527-8F33-27DA1FD68121}" type="datetimeFigureOut">
              <a:rPr lang="nb-NO" smtClean="0"/>
              <a:t>04.05.2020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69DC3-422A-44B3-AF35-CDC4D791DA60}" type="slidenum">
              <a:rPr lang="nb-NO" smtClean="0"/>
              <a:t>‹#›</a:t>
            </a:fld>
            <a:endParaRPr lang="nb-NO"/>
          </a:p>
        </p:txBody>
      </p:sp>
    </p:spTree>
    <p:extLst>
      <p:ext uri="{BB962C8B-B14F-4D97-AF65-F5344CB8AC3E}">
        <p14:creationId xmlns:p14="http://schemas.microsoft.com/office/powerpoint/2010/main" val="27414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592" y="1743296"/>
            <a:ext cx="6823369" cy="2277547"/>
          </a:xfrm>
          <a:prstGeom prst="rect">
            <a:avLst/>
          </a:prstGeom>
          <a:noFill/>
        </p:spPr>
        <p:txBody>
          <a:bodyPr wrap="square" rtlCol="0">
            <a:spAutoFit/>
          </a:bodyPr>
          <a:lstStyle/>
          <a:p>
            <a:pPr algn="ctr"/>
            <a:r>
              <a:rPr lang="en-US" sz="5400" dirty="0" smtClean="0"/>
              <a:t>UTRYKNINGSLEDELSE</a:t>
            </a:r>
          </a:p>
          <a:p>
            <a:pPr algn="ctr"/>
            <a:endParaRPr lang="en-US" sz="4400" dirty="0" smtClean="0"/>
          </a:p>
          <a:p>
            <a:pPr algn="ctr"/>
            <a:r>
              <a:rPr lang="en-US" sz="4400" dirty="0" smtClean="0"/>
              <a:t>7-TRINNS MODELL</a:t>
            </a:r>
            <a:endParaRPr lang="en-US" sz="4400" dirty="0"/>
          </a:p>
        </p:txBody>
      </p:sp>
    </p:spTree>
    <p:extLst>
      <p:ext uri="{BB962C8B-B14F-4D97-AF65-F5344CB8AC3E}">
        <p14:creationId xmlns:p14="http://schemas.microsoft.com/office/powerpoint/2010/main" val="19036913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536" y="2191571"/>
            <a:ext cx="5254492" cy="1200329"/>
          </a:xfrm>
          <a:prstGeom prst="rect">
            <a:avLst/>
          </a:prstGeom>
          <a:noFill/>
        </p:spPr>
        <p:txBody>
          <a:bodyPr wrap="square" rtlCol="0">
            <a:spAutoFit/>
          </a:bodyPr>
          <a:lstStyle/>
          <a:p>
            <a:r>
              <a:rPr lang="nb-NO" b="1" i="1" dirty="0"/>
              <a:t>Virksomhet </a:t>
            </a:r>
            <a:endParaRPr lang="nb-NO" b="1" dirty="0"/>
          </a:p>
          <a:p>
            <a:r>
              <a:rPr lang="nb-NO" dirty="0"/>
              <a:t>Kartlegg hvilken type virksomhet brannen er i og hvilke spesielle verdier som må prioriteres. </a:t>
            </a:r>
          </a:p>
          <a:p>
            <a:endParaRPr lang="en-US" dirty="0"/>
          </a:p>
        </p:txBody>
      </p:sp>
    </p:spTree>
    <p:extLst>
      <p:ext uri="{BB962C8B-B14F-4D97-AF65-F5344CB8AC3E}">
        <p14:creationId xmlns:p14="http://schemas.microsoft.com/office/powerpoint/2010/main" val="1572385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890" y="2170657"/>
            <a:ext cx="6686404" cy="1477328"/>
          </a:xfrm>
          <a:prstGeom prst="rect">
            <a:avLst/>
          </a:prstGeom>
          <a:noFill/>
        </p:spPr>
        <p:txBody>
          <a:bodyPr wrap="square" rtlCol="0">
            <a:spAutoFit/>
          </a:bodyPr>
          <a:lstStyle/>
          <a:p>
            <a:r>
              <a:rPr lang="nb-NO" b="1" i="1" dirty="0"/>
              <a:t>Mennesker</a:t>
            </a:r>
            <a:r>
              <a:rPr lang="nb-NO" i="1" dirty="0"/>
              <a:t> </a:t>
            </a:r>
            <a:endParaRPr lang="nb-NO" dirty="0"/>
          </a:p>
          <a:p>
            <a:r>
              <a:rPr lang="nb-NO" dirty="0"/>
              <a:t>Kartlegg antall mennesker i bygningen og deres plassering. Er de direkte eller indirekte truet? Hvilke spesielle behov må håndteres, f.eks. barn, eldre, sovende personer og dyr? </a:t>
            </a:r>
          </a:p>
          <a:p>
            <a:endParaRPr lang="en-US" dirty="0"/>
          </a:p>
        </p:txBody>
      </p:sp>
    </p:spTree>
    <p:extLst>
      <p:ext uri="{BB962C8B-B14F-4D97-AF65-F5344CB8AC3E}">
        <p14:creationId xmlns:p14="http://schemas.microsoft.com/office/powerpoint/2010/main" val="3563256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181" y="2183109"/>
            <a:ext cx="5590681" cy="1477328"/>
          </a:xfrm>
          <a:prstGeom prst="rect">
            <a:avLst/>
          </a:prstGeom>
          <a:noFill/>
        </p:spPr>
        <p:txBody>
          <a:bodyPr wrap="square" rtlCol="0">
            <a:spAutoFit/>
          </a:bodyPr>
          <a:lstStyle/>
          <a:p>
            <a:r>
              <a:rPr lang="nb-NO" b="1" i="1" dirty="0"/>
              <a:t>Risikoer</a:t>
            </a:r>
            <a:r>
              <a:rPr lang="nb-NO" i="1" dirty="0"/>
              <a:t> </a:t>
            </a:r>
            <a:endParaRPr lang="nb-NO" dirty="0"/>
          </a:p>
          <a:p>
            <a:r>
              <a:rPr lang="nb-NO" dirty="0"/>
              <a:t>Kartlegg mulige risikoer som gassflasker, kjemikalier, risiko for ras, kompliserte lokaler, lange angrepsveier og miljøpåvirkning. </a:t>
            </a:r>
          </a:p>
          <a:p>
            <a:endParaRPr lang="en-US" dirty="0"/>
          </a:p>
        </p:txBody>
      </p:sp>
    </p:spTree>
    <p:extLst>
      <p:ext uri="{BB962C8B-B14F-4D97-AF65-F5344CB8AC3E}">
        <p14:creationId xmlns:p14="http://schemas.microsoft.com/office/powerpoint/2010/main" val="5658219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341" y="2170657"/>
            <a:ext cx="7010141" cy="1477328"/>
          </a:xfrm>
          <a:prstGeom prst="rect">
            <a:avLst/>
          </a:prstGeom>
          <a:noFill/>
        </p:spPr>
        <p:txBody>
          <a:bodyPr wrap="square" rtlCol="0">
            <a:spAutoFit/>
          </a:bodyPr>
          <a:lstStyle/>
          <a:p>
            <a:r>
              <a:rPr lang="nb-NO" b="1" i="1" dirty="0"/>
              <a:t>Omgivelser</a:t>
            </a:r>
            <a:r>
              <a:rPr lang="nb-NO" i="1" dirty="0"/>
              <a:t> </a:t>
            </a:r>
            <a:endParaRPr lang="nb-NO" dirty="0"/>
          </a:p>
          <a:p>
            <a:r>
              <a:rPr lang="nb-NO" dirty="0"/>
              <a:t>Hvilket tidspunkt skjer hendelsen på? Hvordan er tilgjengeligheten til objektet og hvilke objekter er utsatte? Hvordan er været? Hvilke medier skal håndteres? Hvilken infrastruktur er berørt? </a:t>
            </a:r>
          </a:p>
          <a:p>
            <a:endParaRPr lang="en-US" dirty="0"/>
          </a:p>
        </p:txBody>
      </p:sp>
    </p:spTree>
    <p:extLst>
      <p:ext uri="{BB962C8B-B14F-4D97-AF65-F5344CB8AC3E}">
        <p14:creationId xmlns:p14="http://schemas.microsoft.com/office/powerpoint/2010/main" val="2155890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250" y="1417081"/>
            <a:ext cx="2603500" cy="400110"/>
          </a:xfrm>
          <a:prstGeom prst="rect">
            <a:avLst/>
          </a:prstGeom>
          <a:noFill/>
        </p:spPr>
        <p:txBody>
          <a:bodyPr wrap="square" rtlCol="0">
            <a:spAutoFit/>
          </a:bodyPr>
          <a:lstStyle/>
          <a:p>
            <a:r>
              <a:rPr lang="en-US" sz="2000" b="1" dirty="0" smtClean="0"/>
              <a:t>ANKOMST SKADESTED</a:t>
            </a:r>
            <a:endParaRPr lang="en-US" sz="2000" b="1" dirty="0"/>
          </a:p>
        </p:txBody>
      </p:sp>
      <p:sp>
        <p:nvSpPr>
          <p:cNvPr id="3" name="TextBox 2"/>
          <p:cNvSpPr txBox="1"/>
          <p:nvPr/>
        </p:nvSpPr>
        <p:spPr>
          <a:xfrm>
            <a:off x="730250" y="2455333"/>
            <a:ext cx="4339167" cy="2308324"/>
          </a:xfrm>
          <a:prstGeom prst="rect">
            <a:avLst/>
          </a:prstGeom>
          <a:noFill/>
        </p:spPr>
        <p:txBody>
          <a:bodyPr wrap="square" rtlCol="0">
            <a:spAutoFit/>
          </a:bodyPr>
          <a:lstStyle/>
          <a:p>
            <a:r>
              <a:rPr lang="en-US" dirty="0" err="1" smtClean="0"/>
              <a:t>Situasjonsrapport</a:t>
            </a:r>
            <a:r>
              <a:rPr lang="en-US" dirty="0" smtClean="0"/>
              <a:t>/</a:t>
            </a:r>
            <a:r>
              <a:rPr lang="en-US" dirty="0" err="1" smtClean="0"/>
              <a:t>vindusmelding</a:t>
            </a:r>
            <a:r>
              <a:rPr lang="en-US" dirty="0" smtClean="0"/>
              <a:t> (BAPS)</a:t>
            </a:r>
          </a:p>
          <a:p>
            <a:endParaRPr lang="en-US" dirty="0"/>
          </a:p>
          <a:p>
            <a:r>
              <a:rPr lang="en-US" dirty="0" err="1" smtClean="0">
                <a:solidFill>
                  <a:srgbClr val="FF0000"/>
                </a:solidFill>
              </a:rPr>
              <a:t>Eks</a:t>
            </a:r>
            <a:r>
              <a:rPr lang="en-US" dirty="0" smtClean="0">
                <a:solidFill>
                  <a:srgbClr val="FF0000"/>
                </a:solidFill>
              </a:rPr>
              <a:t>. </a:t>
            </a:r>
            <a:r>
              <a:rPr lang="en-US" dirty="0" err="1" smtClean="0">
                <a:solidFill>
                  <a:srgbClr val="FF0000"/>
                </a:solidFill>
              </a:rPr>
              <a:t>På</a:t>
            </a:r>
            <a:r>
              <a:rPr lang="en-US" dirty="0" smtClean="0">
                <a:solidFill>
                  <a:srgbClr val="FF0000"/>
                </a:solidFill>
              </a:rPr>
              <a:t> BAPS melding:</a:t>
            </a:r>
          </a:p>
          <a:p>
            <a:r>
              <a:rPr lang="en-US" dirty="0">
                <a:solidFill>
                  <a:srgbClr val="FF0000"/>
                </a:solidFill>
              </a:rPr>
              <a:t>	</a:t>
            </a:r>
            <a:r>
              <a:rPr lang="en-US" dirty="0" smtClean="0">
                <a:solidFill>
                  <a:srgbClr val="FF0000"/>
                </a:solidFill>
              </a:rPr>
              <a:t>“</a:t>
            </a:r>
            <a:r>
              <a:rPr lang="en-US" dirty="0" err="1" smtClean="0">
                <a:solidFill>
                  <a:srgbClr val="FF0000"/>
                </a:solidFill>
              </a:rPr>
              <a:t>Politi</a:t>
            </a:r>
            <a:r>
              <a:rPr lang="en-US" dirty="0" smtClean="0">
                <a:solidFill>
                  <a:srgbClr val="FF0000"/>
                </a:solidFill>
              </a:rPr>
              <a:t> </a:t>
            </a:r>
            <a:r>
              <a:rPr lang="en-US" dirty="0" err="1" smtClean="0">
                <a:solidFill>
                  <a:srgbClr val="FF0000"/>
                </a:solidFill>
              </a:rPr>
              <a:t>og</a:t>
            </a:r>
            <a:r>
              <a:rPr lang="en-US" dirty="0" smtClean="0">
                <a:solidFill>
                  <a:srgbClr val="FF0000"/>
                </a:solidFill>
              </a:rPr>
              <a:t> </a:t>
            </a:r>
            <a:r>
              <a:rPr lang="en-US" dirty="0" err="1" smtClean="0">
                <a:solidFill>
                  <a:srgbClr val="FF0000"/>
                </a:solidFill>
              </a:rPr>
              <a:t>Helse</a:t>
            </a:r>
            <a:r>
              <a:rPr lang="en-US" dirty="0" smtClean="0">
                <a:solidFill>
                  <a:srgbClr val="FF0000"/>
                </a:solidFill>
              </a:rPr>
              <a:t> (</a:t>
            </a:r>
            <a:r>
              <a:rPr lang="en-US" dirty="0" err="1" smtClean="0">
                <a:solidFill>
                  <a:srgbClr val="FF0000"/>
                </a:solidFill>
              </a:rPr>
              <a:t>enheter</a:t>
            </a:r>
            <a:r>
              <a:rPr lang="en-US" dirty="0" smtClean="0">
                <a:solidFill>
                  <a:srgbClr val="FF0000"/>
                </a:solidFill>
              </a:rPr>
              <a:t>) </a:t>
            </a:r>
            <a:r>
              <a:rPr lang="en-US" dirty="0" err="1" smtClean="0">
                <a:solidFill>
                  <a:srgbClr val="FF0000"/>
                </a:solidFill>
              </a:rPr>
              <a:t>på</a:t>
            </a:r>
            <a:r>
              <a:rPr lang="en-US" dirty="0" smtClean="0">
                <a:solidFill>
                  <a:srgbClr val="FF0000"/>
                </a:solidFill>
              </a:rPr>
              <a:t> veg </a:t>
            </a:r>
            <a:r>
              <a:rPr lang="en-US" dirty="0" err="1" smtClean="0">
                <a:solidFill>
                  <a:srgbClr val="FF0000"/>
                </a:solidFill>
              </a:rPr>
              <a:t>til</a:t>
            </a:r>
            <a:r>
              <a:rPr lang="en-US" dirty="0" smtClean="0">
                <a:solidFill>
                  <a:srgbClr val="FF0000"/>
                </a:solidFill>
              </a:rPr>
              <a:t> </a:t>
            </a:r>
            <a:r>
              <a:rPr lang="en-US" dirty="0" err="1" smtClean="0">
                <a:solidFill>
                  <a:srgbClr val="FF0000"/>
                </a:solidFill>
              </a:rPr>
              <a:t>Ragnvald</a:t>
            </a:r>
            <a:r>
              <a:rPr lang="en-US" dirty="0" smtClean="0">
                <a:solidFill>
                  <a:srgbClr val="FF0000"/>
                </a:solidFill>
              </a:rPr>
              <a:t> Jarls gate 3. </a:t>
            </a:r>
            <a:r>
              <a:rPr lang="en-US" dirty="0" err="1" smtClean="0">
                <a:solidFill>
                  <a:srgbClr val="FF0000"/>
                </a:solidFill>
              </a:rPr>
              <a:t>Dette</a:t>
            </a:r>
            <a:r>
              <a:rPr lang="en-US" dirty="0" smtClean="0">
                <a:solidFill>
                  <a:srgbClr val="FF0000"/>
                </a:solidFill>
              </a:rPr>
              <a:t> </a:t>
            </a:r>
            <a:r>
              <a:rPr lang="en-US" dirty="0" err="1" smtClean="0">
                <a:solidFill>
                  <a:srgbClr val="FF0000"/>
                </a:solidFill>
              </a:rPr>
              <a:t>er</a:t>
            </a:r>
            <a:r>
              <a:rPr lang="en-US" dirty="0" smtClean="0">
                <a:solidFill>
                  <a:srgbClr val="FF0000"/>
                </a:solidFill>
              </a:rPr>
              <a:t> </a:t>
            </a:r>
            <a:r>
              <a:rPr lang="en-US" dirty="0" err="1" smtClean="0">
                <a:solidFill>
                  <a:srgbClr val="FF0000"/>
                </a:solidFill>
              </a:rPr>
              <a:t>utrykningsleder</a:t>
            </a:r>
            <a:r>
              <a:rPr lang="en-US" dirty="0" smtClean="0">
                <a:solidFill>
                  <a:srgbClr val="FF0000"/>
                </a:solidFill>
              </a:rPr>
              <a:t> Brann. </a:t>
            </a:r>
            <a:r>
              <a:rPr lang="en-US" dirty="0" err="1" smtClean="0">
                <a:solidFill>
                  <a:srgbClr val="FF0000"/>
                </a:solidFill>
              </a:rPr>
              <a:t>Fremme</a:t>
            </a:r>
            <a:r>
              <a:rPr lang="en-US" dirty="0" smtClean="0">
                <a:solidFill>
                  <a:srgbClr val="FF0000"/>
                </a:solidFill>
              </a:rPr>
              <a:t> </a:t>
            </a:r>
            <a:r>
              <a:rPr lang="en-US" dirty="0" err="1" smtClean="0">
                <a:solidFill>
                  <a:srgbClr val="FF0000"/>
                </a:solidFill>
              </a:rPr>
              <a:t>på</a:t>
            </a:r>
            <a:r>
              <a:rPr lang="en-US" dirty="0" smtClean="0">
                <a:solidFill>
                  <a:srgbClr val="FF0000"/>
                </a:solidFill>
              </a:rPr>
              <a:t> </a:t>
            </a:r>
            <a:r>
              <a:rPr lang="en-US" dirty="0" err="1" smtClean="0">
                <a:solidFill>
                  <a:srgbClr val="FF0000"/>
                </a:solidFill>
              </a:rPr>
              <a:t>stedet</a:t>
            </a:r>
            <a:r>
              <a:rPr lang="en-US" dirty="0" smtClean="0">
                <a:solidFill>
                  <a:srgbClr val="FF0000"/>
                </a:solidFill>
              </a:rPr>
              <a:t>, </a:t>
            </a:r>
            <a:r>
              <a:rPr lang="en-US" dirty="0" err="1" smtClean="0">
                <a:solidFill>
                  <a:srgbClr val="FF0000"/>
                </a:solidFill>
              </a:rPr>
              <a:t>kraftig</a:t>
            </a:r>
            <a:r>
              <a:rPr lang="en-US" dirty="0" smtClean="0">
                <a:solidFill>
                  <a:srgbClr val="FF0000"/>
                </a:solidFill>
              </a:rPr>
              <a:t> </a:t>
            </a:r>
            <a:r>
              <a:rPr lang="en-US" dirty="0" err="1" smtClean="0">
                <a:solidFill>
                  <a:srgbClr val="FF0000"/>
                </a:solidFill>
              </a:rPr>
              <a:t>røykutvikling</a:t>
            </a:r>
            <a:r>
              <a:rPr lang="en-US" dirty="0" smtClean="0">
                <a:solidFill>
                  <a:srgbClr val="FF0000"/>
                </a:solidFill>
              </a:rPr>
              <a:t>, </a:t>
            </a:r>
            <a:r>
              <a:rPr lang="en-US" dirty="0" err="1" smtClean="0">
                <a:solidFill>
                  <a:srgbClr val="FF0000"/>
                </a:solidFill>
              </a:rPr>
              <a:t>brann</a:t>
            </a:r>
            <a:r>
              <a:rPr lang="en-US" dirty="0" smtClean="0">
                <a:solidFill>
                  <a:srgbClr val="FF0000"/>
                </a:solidFill>
              </a:rPr>
              <a:t> over </a:t>
            </a:r>
            <a:r>
              <a:rPr lang="en-US" dirty="0" err="1" smtClean="0">
                <a:solidFill>
                  <a:srgbClr val="FF0000"/>
                </a:solidFill>
              </a:rPr>
              <a:t>tak</a:t>
            </a:r>
            <a:r>
              <a:rPr lang="en-US" dirty="0" smtClean="0">
                <a:solidFill>
                  <a:srgbClr val="FF0000"/>
                </a:solidFill>
              </a:rPr>
              <a:t> </a:t>
            </a:r>
            <a:r>
              <a:rPr lang="en-US" dirty="0" err="1" smtClean="0">
                <a:solidFill>
                  <a:srgbClr val="FF0000"/>
                </a:solidFill>
              </a:rPr>
              <a:t>i</a:t>
            </a:r>
            <a:r>
              <a:rPr lang="en-US" dirty="0" smtClean="0">
                <a:solidFill>
                  <a:srgbClr val="FF0000"/>
                </a:solidFill>
              </a:rPr>
              <a:t> 3 </a:t>
            </a:r>
            <a:r>
              <a:rPr lang="en-US" dirty="0" err="1" smtClean="0">
                <a:solidFill>
                  <a:srgbClr val="FF0000"/>
                </a:solidFill>
              </a:rPr>
              <a:t>etasjers</a:t>
            </a:r>
            <a:r>
              <a:rPr lang="en-US" dirty="0" smtClean="0">
                <a:solidFill>
                  <a:srgbClr val="FF0000"/>
                </a:solidFill>
              </a:rPr>
              <a:t> </a:t>
            </a:r>
            <a:r>
              <a:rPr lang="en-US" dirty="0" err="1" smtClean="0">
                <a:solidFill>
                  <a:srgbClr val="FF0000"/>
                </a:solidFill>
              </a:rPr>
              <a:t>trebygning</a:t>
            </a:r>
            <a:r>
              <a:rPr lang="en-US" dirty="0" smtClean="0">
                <a:solidFill>
                  <a:srgbClr val="FF0000"/>
                </a:solidFill>
              </a:rPr>
              <a:t>. </a:t>
            </a:r>
            <a:r>
              <a:rPr lang="en-US" dirty="0" err="1" smtClean="0">
                <a:solidFill>
                  <a:srgbClr val="FF0000"/>
                </a:solidFill>
              </a:rPr>
              <a:t>Kjøreveg</a:t>
            </a:r>
            <a:r>
              <a:rPr lang="en-US" dirty="0" smtClean="0">
                <a:solidFill>
                  <a:srgbClr val="FF0000"/>
                </a:solidFill>
              </a:rPr>
              <a:t> </a:t>
            </a:r>
            <a:r>
              <a:rPr lang="en-US" dirty="0" err="1" smtClean="0">
                <a:solidFill>
                  <a:srgbClr val="FF0000"/>
                </a:solidFill>
              </a:rPr>
              <a:t>Kirkegata</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991115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834" y="1417082"/>
            <a:ext cx="2825750" cy="400110"/>
          </a:xfrm>
          <a:prstGeom prst="rect">
            <a:avLst/>
          </a:prstGeom>
          <a:noFill/>
        </p:spPr>
        <p:txBody>
          <a:bodyPr wrap="square" rtlCol="0">
            <a:spAutoFit/>
          </a:bodyPr>
          <a:lstStyle/>
          <a:p>
            <a:r>
              <a:rPr lang="en-US" sz="2000" b="1" dirty="0" err="1" smtClean="0"/>
              <a:t>Å</a:t>
            </a:r>
            <a:r>
              <a:rPr lang="en-US" sz="2000" b="1" dirty="0" smtClean="0"/>
              <a:t> VELGE RIKTIG TILTAK</a:t>
            </a:r>
            <a:endParaRPr lang="en-US" sz="2000" b="1" dirty="0"/>
          </a:p>
        </p:txBody>
      </p:sp>
      <p:sp>
        <p:nvSpPr>
          <p:cNvPr id="6" name="TextBox 5"/>
          <p:cNvSpPr txBox="1"/>
          <p:nvPr/>
        </p:nvSpPr>
        <p:spPr>
          <a:xfrm>
            <a:off x="740834" y="2166667"/>
            <a:ext cx="7433488" cy="2031325"/>
          </a:xfrm>
          <a:prstGeom prst="rect">
            <a:avLst/>
          </a:prstGeom>
          <a:noFill/>
        </p:spPr>
        <p:txBody>
          <a:bodyPr wrap="square" rtlCol="0">
            <a:spAutoFit/>
          </a:bodyPr>
          <a:lstStyle/>
          <a:p>
            <a:pPr marL="285750" indent="-285750">
              <a:buFont typeface="Arial"/>
              <a:buChar char="•"/>
            </a:pPr>
            <a:r>
              <a:rPr lang="en-US" dirty="0" err="1" smtClean="0"/>
              <a:t>Umiddelbare</a:t>
            </a:r>
            <a:r>
              <a:rPr lang="en-US" dirty="0" smtClean="0"/>
              <a:t> </a:t>
            </a:r>
            <a:r>
              <a:rPr lang="en-US" dirty="0" err="1" smtClean="0"/>
              <a:t>tiltak</a:t>
            </a:r>
            <a:endParaRPr lang="en-US" dirty="0" smtClean="0"/>
          </a:p>
          <a:p>
            <a:pPr marL="285750" indent="-285750">
              <a:buFont typeface="Arial"/>
              <a:buChar char="•"/>
            </a:pPr>
            <a:endParaRPr lang="en-US" dirty="0" smtClean="0"/>
          </a:p>
          <a:p>
            <a:pPr marL="285750" indent="-285750">
              <a:buFont typeface="Arial"/>
              <a:buChar char="•"/>
            </a:pPr>
            <a:r>
              <a:rPr lang="en-US" dirty="0" err="1" smtClean="0"/>
              <a:t>Forberedende</a:t>
            </a:r>
            <a:r>
              <a:rPr lang="en-US" dirty="0" smtClean="0"/>
              <a:t> </a:t>
            </a:r>
            <a:r>
              <a:rPr lang="en-US" dirty="0" err="1" smtClean="0"/>
              <a:t>tiltak</a:t>
            </a:r>
            <a:endParaRPr lang="en-US" dirty="0" smtClean="0"/>
          </a:p>
          <a:p>
            <a:pPr marL="285750" indent="-285750">
              <a:buFont typeface="Arial"/>
              <a:buChar char="•"/>
            </a:pPr>
            <a:endParaRPr lang="en-US" dirty="0" smtClean="0"/>
          </a:p>
          <a:p>
            <a:pPr marL="285750" indent="-285750">
              <a:buFont typeface="Arial"/>
              <a:buChar char="•"/>
            </a:pPr>
            <a:r>
              <a:rPr lang="en-US" dirty="0" err="1" smtClean="0"/>
              <a:t>Endelige</a:t>
            </a:r>
            <a:r>
              <a:rPr lang="en-US" dirty="0" smtClean="0"/>
              <a:t> </a:t>
            </a:r>
            <a:r>
              <a:rPr lang="en-US" dirty="0" err="1" smtClean="0"/>
              <a:t>tiltak</a:t>
            </a:r>
            <a:endParaRPr lang="en-US" dirty="0" smtClean="0"/>
          </a:p>
          <a:p>
            <a:pPr marL="285750" indent="-285750">
              <a:buFont typeface="Arial"/>
              <a:buChar char="•"/>
            </a:pPr>
            <a:endParaRPr lang="en-US" dirty="0" smtClean="0"/>
          </a:p>
          <a:p>
            <a:pPr marL="285750" indent="-285750">
              <a:buFont typeface="Arial"/>
              <a:buChar char="•"/>
            </a:pPr>
            <a:r>
              <a:rPr lang="en-US" dirty="0" smtClean="0"/>
              <a:t>Alternative </a:t>
            </a:r>
            <a:r>
              <a:rPr lang="en-US" dirty="0" err="1" smtClean="0"/>
              <a:t>tiltak</a:t>
            </a:r>
            <a:endParaRPr lang="en-US" dirty="0" smtClean="0"/>
          </a:p>
        </p:txBody>
      </p:sp>
    </p:spTree>
    <p:extLst>
      <p:ext uri="{BB962C8B-B14F-4D97-AF65-F5344CB8AC3E}">
        <p14:creationId xmlns:p14="http://schemas.microsoft.com/office/powerpoint/2010/main" val="8330002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341" y="1631227"/>
            <a:ext cx="3063046" cy="369332"/>
          </a:xfrm>
          <a:prstGeom prst="rect">
            <a:avLst/>
          </a:prstGeom>
          <a:noFill/>
        </p:spPr>
        <p:txBody>
          <a:bodyPr wrap="square" rtlCol="0">
            <a:spAutoFit/>
          </a:bodyPr>
          <a:lstStyle/>
          <a:p>
            <a:r>
              <a:rPr lang="en-US" b="1" dirty="0" err="1" smtClean="0"/>
              <a:t>Umiddelbare</a:t>
            </a:r>
            <a:r>
              <a:rPr lang="en-US" b="1" dirty="0" smtClean="0"/>
              <a:t> </a:t>
            </a:r>
            <a:r>
              <a:rPr lang="en-US" b="1" dirty="0" err="1" smtClean="0"/>
              <a:t>tiltak</a:t>
            </a:r>
            <a:endParaRPr lang="en-US" b="1" dirty="0" smtClean="0"/>
          </a:p>
        </p:txBody>
      </p:sp>
      <p:sp>
        <p:nvSpPr>
          <p:cNvPr id="3" name="TextBox 2"/>
          <p:cNvSpPr txBox="1"/>
          <p:nvPr/>
        </p:nvSpPr>
        <p:spPr>
          <a:xfrm>
            <a:off x="809341" y="2403257"/>
            <a:ext cx="7383683" cy="369332"/>
          </a:xfrm>
          <a:prstGeom prst="rect">
            <a:avLst/>
          </a:prstGeom>
          <a:noFill/>
        </p:spPr>
        <p:txBody>
          <a:bodyPr wrap="square" rtlCol="0">
            <a:spAutoFit/>
          </a:bodyPr>
          <a:lstStyle/>
          <a:p>
            <a:pPr marL="285750" indent="-285750">
              <a:buFont typeface="Arial"/>
              <a:buChar char="•"/>
            </a:pPr>
            <a:r>
              <a:rPr lang="en-US" dirty="0" err="1" smtClean="0"/>
              <a:t>Alltid</a:t>
            </a:r>
            <a:r>
              <a:rPr lang="en-US" dirty="0" smtClean="0"/>
              <a:t> ha </a:t>
            </a:r>
            <a:r>
              <a:rPr lang="en-US" dirty="0" err="1" smtClean="0"/>
              <a:t>dette</a:t>
            </a:r>
            <a:r>
              <a:rPr lang="en-US" dirty="0" smtClean="0"/>
              <a:t> </a:t>
            </a:r>
            <a:r>
              <a:rPr lang="en-US" dirty="0" err="1" smtClean="0"/>
              <a:t>i</a:t>
            </a:r>
            <a:r>
              <a:rPr lang="en-US" dirty="0" smtClean="0"/>
              <a:t> </a:t>
            </a:r>
            <a:r>
              <a:rPr lang="en-US" dirty="0" err="1" smtClean="0"/>
              <a:t>tankene</a:t>
            </a:r>
            <a:r>
              <a:rPr lang="en-US" dirty="0" smtClean="0"/>
              <a:t> </a:t>
            </a:r>
            <a:r>
              <a:rPr lang="en-US" dirty="0" err="1" smtClean="0"/>
              <a:t>på</a:t>
            </a:r>
            <a:r>
              <a:rPr lang="en-US" dirty="0" smtClean="0"/>
              <a:t> </a:t>
            </a:r>
            <a:r>
              <a:rPr lang="en-US" dirty="0" err="1" smtClean="0"/>
              <a:t>vei</a:t>
            </a:r>
            <a:r>
              <a:rPr lang="en-US" dirty="0" smtClean="0"/>
              <a:t> </a:t>
            </a:r>
            <a:r>
              <a:rPr lang="en-US" dirty="0" err="1" smtClean="0"/>
              <a:t>til</a:t>
            </a:r>
            <a:r>
              <a:rPr lang="en-US" dirty="0" smtClean="0"/>
              <a:t> en </a:t>
            </a:r>
            <a:r>
              <a:rPr lang="en-US" dirty="0" err="1" smtClean="0"/>
              <a:t>ulykke</a:t>
            </a:r>
            <a:endParaRPr lang="en-US" dirty="0" smtClean="0"/>
          </a:p>
        </p:txBody>
      </p:sp>
      <p:sp>
        <p:nvSpPr>
          <p:cNvPr id="4" name="TextBox 3"/>
          <p:cNvSpPr txBox="1"/>
          <p:nvPr/>
        </p:nvSpPr>
        <p:spPr>
          <a:xfrm>
            <a:off x="809341" y="2828745"/>
            <a:ext cx="7122203" cy="369332"/>
          </a:xfrm>
          <a:prstGeom prst="rect">
            <a:avLst/>
          </a:prstGeom>
          <a:noFill/>
        </p:spPr>
        <p:txBody>
          <a:bodyPr wrap="square" rtlCol="0">
            <a:spAutoFit/>
          </a:bodyPr>
          <a:lstStyle/>
          <a:p>
            <a:pPr marL="285750" indent="-285750">
              <a:buFont typeface="Arial"/>
              <a:buChar char="•"/>
            </a:pPr>
            <a:r>
              <a:rPr lang="en-US" dirty="0" err="1"/>
              <a:t>Har</a:t>
            </a:r>
            <a:r>
              <a:rPr lang="en-US" dirty="0"/>
              <a:t> </a:t>
            </a:r>
            <a:r>
              <a:rPr lang="en-US" dirty="0" err="1"/>
              <a:t>ofte</a:t>
            </a:r>
            <a:r>
              <a:rPr lang="en-US" dirty="0"/>
              <a:t> en </a:t>
            </a:r>
            <a:r>
              <a:rPr lang="en-US" dirty="0" err="1"/>
              <a:t>avgjørende</a:t>
            </a:r>
            <a:r>
              <a:rPr lang="en-US" dirty="0"/>
              <a:t> </a:t>
            </a:r>
            <a:r>
              <a:rPr lang="en-US" dirty="0" err="1"/>
              <a:t>betydning</a:t>
            </a:r>
            <a:r>
              <a:rPr lang="en-US" dirty="0"/>
              <a:t> for </a:t>
            </a:r>
            <a:r>
              <a:rPr lang="en-US" dirty="0" err="1"/>
              <a:t>resultatet</a:t>
            </a:r>
            <a:r>
              <a:rPr lang="en-US" dirty="0"/>
              <a:t> </a:t>
            </a:r>
            <a:r>
              <a:rPr lang="en-US" dirty="0" err="1"/>
              <a:t>av</a:t>
            </a:r>
            <a:r>
              <a:rPr lang="en-US" dirty="0"/>
              <a:t> </a:t>
            </a:r>
            <a:r>
              <a:rPr lang="en-US" dirty="0" err="1"/>
              <a:t>hele</a:t>
            </a:r>
            <a:r>
              <a:rPr lang="en-US" dirty="0"/>
              <a:t> </a:t>
            </a:r>
            <a:r>
              <a:rPr lang="en-US" dirty="0" err="1" smtClean="0"/>
              <a:t>innsatsen</a:t>
            </a:r>
            <a:endParaRPr lang="en-US" dirty="0"/>
          </a:p>
        </p:txBody>
      </p:sp>
      <p:sp>
        <p:nvSpPr>
          <p:cNvPr id="5" name="TextBox 4"/>
          <p:cNvSpPr txBox="1"/>
          <p:nvPr/>
        </p:nvSpPr>
        <p:spPr>
          <a:xfrm>
            <a:off x="809341" y="3200193"/>
            <a:ext cx="6761112" cy="369332"/>
          </a:xfrm>
          <a:prstGeom prst="rect">
            <a:avLst/>
          </a:prstGeom>
          <a:noFill/>
        </p:spPr>
        <p:txBody>
          <a:bodyPr wrap="square" rtlCol="0">
            <a:spAutoFit/>
          </a:bodyPr>
          <a:lstStyle/>
          <a:p>
            <a:pPr marL="285750" indent="-285750">
              <a:buFont typeface="Arial"/>
              <a:buChar char="•"/>
            </a:pPr>
            <a:r>
              <a:rPr lang="en-US" dirty="0" err="1"/>
              <a:t>Er</a:t>
            </a:r>
            <a:r>
              <a:rPr lang="en-US" dirty="0"/>
              <a:t> </a:t>
            </a:r>
            <a:r>
              <a:rPr lang="en-US" dirty="0" err="1"/>
              <a:t>ofte</a:t>
            </a:r>
            <a:r>
              <a:rPr lang="en-US" dirty="0"/>
              <a:t> </a:t>
            </a:r>
            <a:r>
              <a:rPr lang="en-US" dirty="0" err="1"/>
              <a:t>ganske</a:t>
            </a:r>
            <a:r>
              <a:rPr lang="en-US" dirty="0"/>
              <a:t> </a:t>
            </a:r>
            <a:r>
              <a:rPr lang="en-US" dirty="0" err="1"/>
              <a:t>selvfølgelig</a:t>
            </a:r>
            <a:r>
              <a:rPr lang="en-US" dirty="0"/>
              <a:t> </a:t>
            </a:r>
            <a:r>
              <a:rPr lang="en-US" dirty="0" err="1"/>
              <a:t>og</a:t>
            </a:r>
            <a:r>
              <a:rPr lang="en-US" dirty="0"/>
              <a:t> </a:t>
            </a:r>
            <a:r>
              <a:rPr lang="en-US" dirty="0" err="1"/>
              <a:t>krever</a:t>
            </a:r>
            <a:r>
              <a:rPr lang="en-US" dirty="0"/>
              <a:t> </a:t>
            </a:r>
            <a:r>
              <a:rPr lang="en-US" dirty="0" err="1"/>
              <a:t>ingen</a:t>
            </a:r>
            <a:r>
              <a:rPr lang="en-US" dirty="0"/>
              <a:t> store </a:t>
            </a:r>
            <a:r>
              <a:rPr lang="en-US" dirty="0" err="1" smtClean="0"/>
              <a:t>vurderinger</a:t>
            </a:r>
            <a:endParaRPr lang="en-US" dirty="0"/>
          </a:p>
        </p:txBody>
      </p:sp>
      <p:sp>
        <p:nvSpPr>
          <p:cNvPr id="6" name="TextBox 5"/>
          <p:cNvSpPr txBox="1"/>
          <p:nvPr/>
        </p:nvSpPr>
        <p:spPr>
          <a:xfrm>
            <a:off x="809341" y="3611355"/>
            <a:ext cx="6736210" cy="369332"/>
          </a:xfrm>
          <a:prstGeom prst="rect">
            <a:avLst/>
          </a:prstGeom>
          <a:noFill/>
        </p:spPr>
        <p:txBody>
          <a:bodyPr wrap="square" rtlCol="0">
            <a:spAutoFit/>
          </a:bodyPr>
          <a:lstStyle/>
          <a:p>
            <a:pPr marL="285750" indent="-285750">
              <a:buFont typeface="Arial"/>
              <a:buChar char="•"/>
            </a:pPr>
            <a:r>
              <a:rPr lang="en-US" dirty="0" err="1"/>
              <a:t>Tiltaket</a:t>
            </a:r>
            <a:r>
              <a:rPr lang="en-US" dirty="0"/>
              <a:t> </a:t>
            </a:r>
            <a:r>
              <a:rPr lang="en-US" dirty="0" err="1"/>
              <a:t>er</a:t>
            </a:r>
            <a:r>
              <a:rPr lang="en-US" dirty="0"/>
              <a:t> </a:t>
            </a:r>
            <a:r>
              <a:rPr lang="en-US" dirty="0" err="1"/>
              <a:t>oftest</a:t>
            </a:r>
            <a:r>
              <a:rPr lang="en-US" dirty="0"/>
              <a:t> </a:t>
            </a:r>
            <a:r>
              <a:rPr lang="en-US" dirty="0" err="1"/>
              <a:t>forbundet</a:t>
            </a:r>
            <a:r>
              <a:rPr lang="en-US" dirty="0"/>
              <a:t> med </a:t>
            </a:r>
            <a:r>
              <a:rPr lang="en-US" dirty="0" err="1"/>
              <a:t>livreddende</a:t>
            </a:r>
            <a:r>
              <a:rPr lang="en-US" dirty="0"/>
              <a:t> </a:t>
            </a:r>
            <a:r>
              <a:rPr lang="en-US" dirty="0" err="1" smtClean="0"/>
              <a:t>innsatser</a:t>
            </a:r>
            <a:endParaRPr lang="en-US" dirty="0"/>
          </a:p>
        </p:txBody>
      </p:sp>
      <p:sp>
        <p:nvSpPr>
          <p:cNvPr id="7" name="TextBox 6"/>
          <p:cNvSpPr txBox="1"/>
          <p:nvPr/>
        </p:nvSpPr>
        <p:spPr>
          <a:xfrm>
            <a:off x="809341" y="3997371"/>
            <a:ext cx="4793791" cy="369332"/>
          </a:xfrm>
          <a:prstGeom prst="rect">
            <a:avLst/>
          </a:prstGeom>
          <a:noFill/>
        </p:spPr>
        <p:txBody>
          <a:bodyPr wrap="square" rtlCol="0">
            <a:spAutoFit/>
          </a:bodyPr>
          <a:lstStyle/>
          <a:p>
            <a:pPr marL="285750" indent="-285750">
              <a:buFont typeface="Arial"/>
              <a:buChar char="•"/>
            </a:pPr>
            <a:r>
              <a:rPr lang="en-US" dirty="0" err="1"/>
              <a:t>Kan</a:t>
            </a:r>
            <a:r>
              <a:rPr lang="en-US" dirty="0"/>
              <a:t> </a:t>
            </a:r>
            <a:r>
              <a:rPr lang="en-US" dirty="0" err="1"/>
              <a:t>også</a:t>
            </a:r>
            <a:r>
              <a:rPr lang="en-US" dirty="0"/>
              <a:t> handle </a:t>
            </a:r>
            <a:r>
              <a:rPr lang="en-US" dirty="0" err="1"/>
              <a:t>om</a:t>
            </a:r>
            <a:r>
              <a:rPr lang="en-US" dirty="0"/>
              <a:t> </a:t>
            </a:r>
            <a:r>
              <a:rPr lang="en-US" dirty="0" err="1" smtClean="0"/>
              <a:t>brannspredning</a:t>
            </a:r>
            <a:endParaRPr lang="en-US" dirty="0"/>
          </a:p>
        </p:txBody>
      </p:sp>
    </p:spTree>
    <p:extLst>
      <p:ext uri="{BB962C8B-B14F-4D97-AF65-F5344CB8AC3E}">
        <p14:creationId xmlns:p14="http://schemas.microsoft.com/office/powerpoint/2010/main" val="40154987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633" y="1384300"/>
            <a:ext cx="3735421" cy="369332"/>
          </a:xfrm>
          <a:prstGeom prst="rect">
            <a:avLst/>
          </a:prstGeom>
          <a:noFill/>
        </p:spPr>
        <p:txBody>
          <a:bodyPr wrap="square" rtlCol="0">
            <a:spAutoFit/>
          </a:bodyPr>
          <a:lstStyle/>
          <a:p>
            <a:r>
              <a:rPr lang="en-US" b="1" dirty="0" err="1" smtClean="0"/>
              <a:t>Forberedende</a:t>
            </a:r>
            <a:r>
              <a:rPr lang="en-US" b="1" dirty="0" smtClean="0"/>
              <a:t> </a:t>
            </a:r>
            <a:r>
              <a:rPr lang="en-US" b="1" dirty="0" err="1" smtClean="0"/>
              <a:t>tiltak</a:t>
            </a:r>
            <a:endParaRPr lang="en-US" b="1" dirty="0"/>
          </a:p>
        </p:txBody>
      </p:sp>
      <p:sp>
        <p:nvSpPr>
          <p:cNvPr id="4" name="TextBox 3"/>
          <p:cNvSpPr txBox="1"/>
          <p:nvPr/>
        </p:nvSpPr>
        <p:spPr>
          <a:xfrm>
            <a:off x="734633" y="2129311"/>
            <a:ext cx="4656825" cy="1477328"/>
          </a:xfrm>
          <a:prstGeom prst="rect">
            <a:avLst/>
          </a:prstGeom>
          <a:noFill/>
        </p:spPr>
        <p:txBody>
          <a:bodyPr wrap="square" rtlCol="0">
            <a:spAutoFit/>
          </a:bodyPr>
          <a:lstStyle/>
          <a:p>
            <a:pPr marL="285750" indent="-285750">
              <a:buFont typeface="Arial"/>
              <a:buChar char="•"/>
            </a:pPr>
            <a:r>
              <a:rPr lang="en-US" dirty="0" err="1" smtClean="0"/>
              <a:t>Lage</a:t>
            </a:r>
            <a:r>
              <a:rPr lang="en-US" dirty="0" smtClean="0"/>
              <a:t> </a:t>
            </a:r>
            <a:r>
              <a:rPr lang="en-US" dirty="0" err="1" smtClean="0"/>
              <a:t>handligsrom</a:t>
            </a:r>
            <a:r>
              <a:rPr lang="en-US" dirty="0" smtClean="0"/>
              <a:t> for den </a:t>
            </a:r>
            <a:r>
              <a:rPr lang="en-US" dirty="0" err="1" smtClean="0"/>
              <a:t>taktiske</a:t>
            </a:r>
            <a:r>
              <a:rPr lang="en-US" dirty="0" smtClean="0"/>
              <a:t> </a:t>
            </a:r>
            <a:r>
              <a:rPr lang="en-US" dirty="0" err="1" smtClean="0"/>
              <a:t>planen</a:t>
            </a:r>
            <a:r>
              <a:rPr lang="en-US" dirty="0" smtClean="0"/>
              <a:t> for </a:t>
            </a:r>
            <a:r>
              <a:rPr lang="en-US" dirty="0" err="1" smtClean="0"/>
              <a:t>innsatsen</a:t>
            </a:r>
            <a:endParaRPr lang="en-US" dirty="0" smtClean="0"/>
          </a:p>
          <a:p>
            <a:pPr marL="285750" indent="-285750">
              <a:buFont typeface="Arial"/>
              <a:buChar char="•"/>
            </a:pPr>
            <a:r>
              <a:rPr lang="en-US" dirty="0" err="1" smtClean="0"/>
              <a:t>Eksempel</a:t>
            </a:r>
            <a:r>
              <a:rPr lang="en-US" dirty="0" smtClean="0"/>
              <a:t> </a:t>
            </a:r>
            <a:r>
              <a:rPr lang="en-US" dirty="0" err="1" smtClean="0"/>
              <a:t>kan</a:t>
            </a:r>
            <a:r>
              <a:rPr lang="en-US" dirty="0" smtClean="0"/>
              <a:t> </a:t>
            </a:r>
            <a:r>
              <a:rPr lang="en-US" dirty="0" err="1" smtClean="0"/>
              <a:t>være</a:t>
            </a:r>
            <a:r>
              <a:rPr lang="en-US" dirty="0" smtClean="0"/>
              <a:t> </a:t>
            </a:r>
            <a:r>
              <a:rPr lang="en-US" dirty="0" err="1" smtClean="0"/>
              <a:t>å</a:t>
            </a:r>
            <a:r>
              <a:rPr lang="en-US" dirty="0" smtClean="0"/>
              <a:t> </a:t>
            </a:r>
            <a:r>
              <a:rPr lang="en-US" dirty="0" err="1" smtClean="0"/>
              <a:t>etablere</a:t>
            </a:r>
            <a:r>
              <a:rPr lang="en-US" dirty="0" smtClean="0"/>
              <a:t> </a:t>
            </a:r>
            <a:r>
              <a:rPr lang="en-US" dirty="0" err="1" smtClean="0"/>
              <a:t>slangeutlegg</a:t>
            </a:r>
            <a:r>
              <a:rPr lang="en-US" dirty="0" smtClean="0"/>
              <a:t>, </a:t>
            </a:r>
            <a:r>
              <a:rPr lang="en-US" dirty="0" err="1" smtClean="0"/>
              <a:t>stenge</a:t>
            </a:r>
            <a:r>
              <a:rPr lang="en-US" dirty="0" smtClean="0"/>
              <a:t> </a:t>
            </a:r>
            <a:r>
              <a:rPr lang="en-US" dirty="0" err="1" smtClean="0"/>
              <a:t>branndører</a:t>
            </a:r>
            <a:r>
              <a:rPr lang="en-US" dirty="0" smtClean="0"/>
              <a:t>, </a:t>
            </a:r>
            <a:r>
              <a:rPr lang="en-US" dirty="0" err="1" smtClean="0"/>
              <a:t>gjøre</a:t>
            </a:r>
            <a:r>
              <a:rPr lang="en-US" dirty="0" smtClean="0"/>
              <a:t> </a:t>
            </a:r>
            <a:r>
              <a:rPr lang="en-US" dirty="0" err="1" smtClean="0"/>
              <a:t>klar</a:t>
            </a:r>
            <a:r>
              <a:rPr lang="en-US" dirty="0" smtClean="0"/>
              <a:t> </a:t>
            </a:r>
            <a:r>
              <a:rPr lang="en-US" dirty="0" err="1" smtClean="0"/>
              <a:t>stige</a:t>
            </a:r>
            <a:r>
              <a:rPr lang="en-US" dirty="0" smtClean="0"/>
              <a:t>/lift, </a:t>
            </a:r>
            <a:r>
              <a:rPr lang="en-US" dirty="0" err="1" smtClean="0"/>
              <a:t>etablere</a:t>
            </a:r>
            <a:r>
              <a:rPr lang="en-US" dirty="0" smtClean="0"/>
              <a:t> </a:t>
            </a:r>
            <a:r>
              <a:rPr lang="en-US" dirty="0" err="1" smtClean="0"/>
              <a:t>vannforsyning</a:t>
            </a:r>
            <a:endParaRPr lang="en-US" dirty="0"/>
          </a:p>
        </p:txBody>
      </p:sp>
      <p:sp>
        <p:nvSpPr>
          <p:cNvPr id="5" name="TextBox 4"/>
          <p:cNvSpPr txBox="1"/>
          <p:nvPr/>
        </p:nvSpPr>
        <p:spPr>
          <a:xfrm>
            <a:off x="759536" y="4161121"/>
            <a:ext cx="3847484" cy="369332"/>
          </a:xfrm>
          <a:prstGeom prst="rect">
            <a:avLst/>
          </a:prstGeom>
          <a:noFill/>
        </p:spPr>
        <p:txBody>
          <a:bodyPr wrap="square" rtlCol="0">
            <a:spAutoFit/>
          </a:bodyPr>
          <a:lstStyle/>
          <a:p>
            <a:r>
              <a:rPr lang="en-US" b="1" dirty="0" err="1" smtClean="0"/>
              <a:t>Endelige</a:t>
            </a:r>
            <a:r>
              <a:rPr lang="en-US" b="1" dirty="0" smtClean="0"/>
              <a:t> </a:t>
            </a:r>
            <a:r>
              <a:rPr lang="en-US" b="1" dirty="0" err="1" smtClean="0"/>
              <a:t>tiltak</a:t>
            </a:r>
            <a:endParaRPr lang="en-US" b="1" dirty="0"/>
          </a:p>
        </p:txBody>
      </p:sp>
      <p:sp>
        <p:nvSpPr>
          <p:cNvPr id="6" name="TextBox 5"/>
          <p:cNvSpPr txBox="1"/>
          <p:nvPr/>
        </p:nvSpPr>
        <p:spPr>
          <a:xfrm>
            <a:off x="759536" y="4781610"/>
            <a:ext cx="5055270" cy="646331"/>
          </a:xfrm>
          <a:prstGeom prst="rect">
            <a:avLst/>
          </a:prstGeom>
          <a:noFill/>
        </p:spPr>
        <p:txBody>
          <a:bodyPr wrap="square" rtlCol="0">
            <a:spAutoFit/>
          </a:bodyPr>
          <a:lstStyle/>
          <a:p>
            <a:r>
              <a:rPr lang="en-US" dirty="0" err="1" smtClean="0"/>
              <a:t>Det</a:t>
            </a:r>
            <a:r>
              <a:rPr lang="en-US" dirty="0" smtClean="0"/>
              <a:t> </a:t>
            </a:r>
            <a:r>
              <a:rPr lang="en-US" dirty="0" err="1" smtClean="0"/>
              <a:t>er</a:t>
            </a:r>
            <a:r>
              <a:rPr lang="en-US" dirty="0" smtClean="0"/>
              <a:t> den </a:t>
            </a:r>
            <a:r>
              <a:rPr lang="en-US" dirty="0" err="1" smtClean="0"/>
              <a:t>taktiske</a:t>
            </a:r>
            <a:r>
              <a:rPr lang="en-US" dirty="0" smtClean="0"/>
              <a:t> </a:t>
            </a:r>
            <a:r>
              <a:rPr lang="en-US" dirty="0" err="1" smtClean="0"/>
              <a:t>planen</a:t>
            </a:r>
            <a:r>
              <a:rPr lang="en-US" dirty="0" smtClean="0"/>
              <a:t>. </a:t>
            </a:r>
            <a:r>
              <a:rPr lang="en-US" dirty="0" err="1" smtClean="0"/>
              <a:t>Det</a:t>
            </a:r>
            <a:r>
              <a:rPr lang="en-US" dirty="0" smtClean="0"/>
              <a:t> man </a:t>
            </a:r>
            <a:r>
              <a:rPr lang="en-US" dirty="0" err="1" smtClean="0"/>
              <a:t>bestemmer</a:t>
            </a:r>
            <a:r>
              <a:rPr lang="en-US" dirty="0" smtClean="0"/>
              <a:t> </a:t>
            </a:r>
            <a:r>
              <a:rPr lang="en-US" dirty="0" err="1" smtClean="0"/>
              <a:t>seg</a:t>
            </a:r>
            <a:r>
              <a:rPr lang="en-US" dirty="0" smtClean="0"/>
              <a:t> for </a:t>
            </a:r>
            <a:r>
              <a:rPr lang="en-US" dirty="0" err="1" smtClean="0"/>
              <a:t>å</a:t>
            </a:r>
            <a:r>
              <a:rPr lang="en-US" dirty="0" smtClean="0"/>
              <a:t> </a:t>
            </a:r>
            <a:r>
              <a:rPr lang="en-US" dirty="0" err="1" smtClean="0"/>
              <a:t>gjøre</a:t>
            </a:r>
            <a:r>
              <a:rPr lang="en-US" dirty="0" smtClean="0"/>
              <a:t> for </a:t>
            </a:r>
            <a:r>
              <a:rPr lang="en-US" dirty="0" err="1" smtClean="0"/>
              <a:t>å</a:t>
            </a:r>
            <a:r>
              <a:rPr lang="en-US" dirty="0" smtClean="0"/>
              <a:t> </a:t>
            </a:r>
            <a:r>
              <a:rPr lang="en-US" dirty="0" err="1" smtClean="0"/>
              <a:t>nå</a:t>
            </a:r>
            <a:r>
              <a:rPr lang="en-US" dirty="0" smtClean="0"/>
              <a:t> </a:t>
            </a:r>
            <a:r>
              <a:rPr lang="en-US" dirty="0" err="1" smtClean="0"/>
              <a:t>målet</a:t>
            </a:r>
            <a:r>
              <a:rPr lang="en-US" dirty="0" smtClean="0"/>
              <a:t> man </a:t>
            </a:r>
            <a:r>
              <a:rPr lang="en-US" dirty="0" err="1" smtClean="0"/>
              <a:t>har</a:t>
            </a:r>
            <a:r>
              <a:rPr lang="en-US" dirty="0" smtClean="0"/>
              <a:t> </a:t>
            </a:r>
            <a:r>
              <a:rPr lang="en-US" dirty="0" err="1" smtClean="0"/>
              <a:t>satt</a:t>
            </a:r>
            <a:r>
              <a:rPr lang="en-US" dirty="0" smtClean="0"/>
              <a:t>.</a:t>
            </a:r>
            <a:endParaRPr lang="en-US" dirty="0"/>
          </a:p>
        </p:txBody>
      </p:sp>
    </p:spTree>
    <p:extLst>
      <p:ext uri="{BB962C8B-B14F-4D97-AF65-F5344CB8AC3E}">
        <p14:creationId xmlns:p14="http://schemas.microsoft.com/office/powerpoint/2010/main" val="303089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67081"/>
            <a:ext cx="3111500" cy="400110"/>
          </a:xfrm>
          <a:prstGeom prst="rect">
            <a:avLst/>
          </a:prstGeom>
          <a:noFill/>
        </p:spPr>
        <p:txBody>
          <a:bodyPr wrap="square" rtlCol="0">
            <a:spAutoFit/>
          </a:bodyPr>
          <a:lstStyle/>
          <a:p>
            <a:r>
              <a:rPr lang="en-US" sz="2000" b="1" dirty="0" smtClean="0"/>
              <a:t>360</a:t>
            </a:r>
            <a:endParaRPr lang="en-US" sz="2000" b="1" dirty="0"/>
          </a:p>
        </p:txBody>
      </p:sp>
      <p:sp>
        <p:nvSpPr>
          <p:cNvPr id="3" name="TextBox 2"/>
          <p:cNvSpPr txBox="1"/>
          <p:nvPr/>
        </p:nvSpPr>
        <p:spPr>
          <a:xfrm>
            <a:off x="762000" y="2370667"/>
            <a:ext cx="5207000" cy="2585323"/>
          </a:xfrm>
          <a:prstGeom prst="rect">
            <a:avLst/>
          </a:prstGeom>
          <a:noFill/>
        </p:spPr>
        <p:txBody>
          <a:bodyPr wrap="square" rtlCol="0">
            <a:spAutoFit/>
          </a:bodyPr>
          <a:lstStyle/>
          <a:p>
            <a:pPr marL="285750" indent="-285750">
              <a:buFont typeface="Arial"/>
              <a:buChar char="•"/>
            </a:pPr>
            <a:r>
              <a:rPr lang="en-US" dirty="0" smtClean="0"/>
              <a:t>Lese </a:t>
            </a:r>
            <a:r>
              <a:rPr lang="en-US" dirty="0" err="1" smtClean="0"/>
              <a:t>brannen</a:t>
            </a:r>
            <a:r>
              <a:rPr lang="en-US" dirty="0" smtClean="0"/>
              <a:t> </a:t>
            </a:r>
            <a:r>
              <a:rPr lang="mr-IN" dirty="0" smtClean="0"/>
              <a:t>–</a:t>
            </a:r>
            <a:r>
              <a:rPr lang="en-US" dirty="0" err="1" smtClean="0"/>
              <a:t>risikobedømme</a:t>
            </a:r>
            <a:endParaRPr lang="en-US" dirty="0" smtClean="0"/>
          </a:p>
          <a:p>
            <a:pPr marL="285750" indent="-285750">
              <a:buFont typeface="Arial"/>
              <a:buChar char="•"/>
            </a:pPr>
            <a:r>
              <a:rPr lang="en-US" dirty="0" err="1" smtClean="0"/>
              <a:t>Skadestedsfaktorene</a:t>
            </a:r>
            <a:endParaRPr lang="en-US" dirty="0" smtClean="0"/>
          </a:p>
          <a:p>
            <a:pPr marL="285750" indent="-285750">
              <a:buFont typeface="Arial"/>
              <a:buChar char="•"/>
            </a:pPr>
            <a:r>
              <a:rPr lang="en-US" dirty="0" err="1" smtClean="0"/>
              <a:t>Taktiske</a:t>
            </a:r>
            <a:r>
              <a:rPr lang="en-US" dirty="0" smtClean="0"/>
              <a:t> </a:t>
            </a:r>
            <a:r>
              <a:rPr lang="en-US" dirty="0" err="1" smtClean="0"/>
              <a:t>vurderinger</a:t>
            </a:r>
            <a:endParaRPr lang="en-US" dirty="0" smtClean="0"/>
          </a:p>
          <a:p>
            <a:pPr marL="742950" lvl="1" indent="-285750">
              <a:buFont typeface="Arial"/>
              <a:buChar char="•"/>
            </a:pPr>
            <a:r>
              <a:rPr lang="en-US" dirty="0" err="1" smtClean="0"/>
              <a:t>Risikonivå</a:t>
            </a:r>
            <a:endParaRPr lang="en-US" dirty="0" smtClean="0"/>
          </a:p>
          <a:p>
            <a:pPr marL="742950" lvl="1" indent="-285750">
              <a:buFont typeface="Arial"/>
              <a:buChar char="•"/>
            </a:pPr>
            <a:r>
              <a:rPr lang="en-US" dirty="0" err="1" smtClean="0"/>
              <a:t>Kristiske</a:t>
            </a:r>
            <a:r>
              <a:rPr lang="en-US" dirty="0" smtClean="0"/>
              <a:t> </a:t>
            </a:r>
            <a:r>
              <a:rPr lang="en-US" dirty="0" err="1" smtClean="0"/>
              <a:t>faktorer</a:t>
            </a:r>
            <a:endParaRPr lang="en-US" dirty="0" smtClean="0"/>
          </a:p>
          <a:p>
            <a:pPr marL="742950" lvl="1" indent="-285750">
              <a:buFont typeface="Arial"/>
              <a:buChar char="•"/>
            </a:pPr>
            <a:r>
              <a:rPr lang="en-US" dirty="0" err="1" smtClean="0"/>
              <a:t>Tidsperspektiv</a:t>
            </a:r>
            <a:endParaRPr lang="en-US" dirty="0" smtClean="0"/>
          </a:p>
          <a:p>
            <a:pPr marL="742950" lvl="1" indent="-285750">
              <a:buFont typeface="Arial"/>
              <a:buChar char="•"/>
            </a:pPr>
            <a:r>
              <a:rPr lang="en-US" dirty="0" err="1" smtClean="0"/>
              <a:t>Ressurstilgang</a:t>
            </a:r>
            <a:endParaRPr lang="en-US" dirty="0" smtClean="0"/>
          </a:p>
          <a:p>
            <a:pPr marL="742950" lvl="1" indent="-285750">
              <a:buFont typeface="Arial"/>
              <a:buChar char="•"/>
            </a:pPr>
            <a:r>
              <a:rPr lang="en-US" dirty="0" err="1" smtClean="0"/>
              <a:t>Trussel</a:t>
            </a:r>
            <a:r>
              <a:rPr lang="en-US" dirty="0" smtClean="0"/>
              <a:t> mot </a:t>
            </a:r>
            <a:r>
              <a:rPr lang="en-US" dirty="0" err="1" smtClean="0"/>
              <a:t>mennesker</a:t>
            </a:r>
            <a:endParaRPr lang="en-US" dirty="0" smtClean="0"/>
          </a:p>
          <a:p>
            <a:pPr marL="742950" lvl="1" indent="-285750">
              <a:buFont typeface="Arial"/>
              <a:buChar char="•"/>
            </a:pPr>
            <a:r>
              <a:rPr lang="en-US" dirty="0" err="1" smtClean="0"/>
              <a:t>Truede</a:t>
            </a:r>
            <a:r>
              <a:rPr lang="en-US" dirty="0" smtClean="0"/>
              <a:t> </a:t>
            </a:r>
            <a:r>
              <a:rPr lang="en-US" dirty="0" err="1" smtClean="0"/>
              <a:t>bygninger</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37815" y="2881233"/>
            <a:ext cx="4153149" cy="3538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2234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166" y="1460500"/>
            <a:ext cx="2487084" cy="400110"/>
          </a:xfrm>
          <a:prstGeom prst="rect">
            <a:avLst/>
          </a:prstGeom>
          <a:noFill/>
        </p:spPr>
        <p:txBody>
          <a:bodyPr wrap="square" rtlCol="0">
            <a:spAutoFit/>
          </a:bodyPr>
          <a:lstStyle/>
          <a:p>
            <a:r>
              <a:rPr lang="en-US" sz="2000" b="1" dirty="0" smtClean="0">
                <a:latin typeface="+mj-lt"/>
              </a:rPr>
              <a:t>ORDRE</a:t>
            </a:r>
            <a:endParaRPr lang="en-US" sz="2000" b="1" dirty="0">
              <a:latin typeface="+mj-lt"/>
            </a:endParaRPr>
          </a:p>
        </p:txBody>
      </p:sp>
      <p:sp>
        <p:nvSpPr>
          <p:cNvPr id="3" name="TextBox 2"/>
          <p:cNvSpPr txBox="1"/>
          <p:nvPr/>
        </p:nvSpPr>
        <p:spPr>
          <a:xfrm>
            <a:off x="783166" y="2402417"/>
            <a:ext cx="5228167" cy="1200329"/>
          </a:xfrm>
          <a:prstGeom prst="rect">
            <a:avLst/>
          </a:prstGeom>
          <a:noFill/>
        </p:spPr>
        <p:txBody>
          <a:bodyPr wrap="square" rtlCol="0">
            <a:spAutoFit/>
          </a:bodyPr>
          <a:lstStyle/>
          <a:p>
            <a:r>
              <a:rPr lang="en-US" dirty="0" smtClean="0"/>
              <a:t>MMI / TP (IDA)</a:t>
            </a:r>
          </a:p>
          <a:p>
            <a:pPr marL="742950" lvl="1" indent="-285750">
              <a:buFont typeface="Arial"/>
              <a:buChar char="•"/>
            </a:pPr>
            <a:r>
              <a:rPr lang="en-US" dirty="0" err="1" smtClean="0"/>
              <a:t>Hva</a:t>
            </a:r>
            <a:r>
              <a:rPr lang="en-US" dirty="0" smtClean="0"/>
              <a:t> </a:t>
            </a:r>
            <a:r>
              <a:rPr lang="en-US" dirty="0" err="1" smtClean="0"/>
              <a:t>skal</a:t>
            </a:r>
            <a:r>
              <a:rPr lang="en-US" dirty="0" smtClean="0"/>
              <a:t> </a:t>
            </a:r>
            <a:r>
              <a:rPr lang="en-US" dirty="0" err="1" smtClean="0"/>
              <a:t>oppnås</a:t>
            </a:r>
            <a:r>
              <a:rPr lang="en-US" dirty="0" smtClean="0"/>
              <a:t>?</a:t>
            </a:r>
          </a:p>
          <a:p>
            <a:pPr marL="742950" lvl="1" indent="-285750">
              <a:buFont typeface="Arial"/>
              <a:buChar char="•"/>
            </a:pPr>
            <a:r>
              <a:rPr lang="en-US" dirty="0" err="1" smtClean="0"/>
              <a:t>Hvordan</a:t>
            </a:r>
            <a:endParaRPr lang="en-US" dirty="0" smtClean="0"/>
          </a:p>
          <a:p>
            <a:endParaRPr lang="en-US" dirty="0"/>
          </a:p>
        </p:txBody>
      </p:sp>
      <p:sp>
        <p:nvSpPr>
          <p:cNvPr id="4" name="TextBox 3"/>
          <p:cNvSpPr txBox="1"/>
          <p:nvPr/>
        </p:nvSpPr>
        <p:spPr>
          <a:xfrm>
            <a:off x="783166" y="3196166"/>
            <a:ext cx="4307417" cy="2862323"/>
          </a:xfrm>
          <a:prstGeom prst="rect">
            <a:avLst/>
          </a:prstGeom>
          <a:noFill/>
        </p:spPr>
        <p:txBody>
          <a:bodyPr wrap="square" rtlCol="0">
            <a:spAutoFit/>
          </a:bodyPr>
          <a:lstStyle/>
          <a:p>
            <a:endParaRPr lang="en-US" dirty="0" smtClean="0"/>
          </a:p>
          <a:p>
            <a:endParaRPr lang="en-US" dirty="0" smtClean="0"/>
          </a:p>
          <a:p>
            <a:r>
              <a:rPr lang="en-US" dirty="0" err="1" smtClean="0"/>
              <a:t>Mål</a:t>
            </a:r>
            <a:r>
              <a:rPr lang="en-US" dirty="0" smtClean="0"/>
              <a:t> med </a:t>
            </a:r>
            <a:r>
              <a:rPr lang="en-US" dirty="0" err="1" smtClean="0"/>
              <a:t>innsats</a:t>
            </a:r>
            <a:r>
              <a:rPr lang="en-US" dirty="0" smtClean="0"/>
              <a:t>: </a:t>
            </a:r>
            <a:r>
              <a:rPr lang="en-US" dirty="0" err="1" smtClean="0"/>
              <a:t>Hva</a:t>
            </a:r>
            <a:r>
              <a:rPr lang="en-US" dirty="0" smtClean="0"/>
              <a:t> </a:t>
            </a:r>
            <a:r>
              <a:rPr lang="en-US" dirty="0" err="1" smtClean="0"/>
              <a:t>skal</a:t>
            </a:r>
            <a:r>
              <a:rPr lang="en-US" dirty="0" smtClean="0"/>
              <a:t> </a:t>
            </a:r>
            <a:r>
              <a:rPr lang="en-US" dirty="0" err="1" smtClean="0"/>
              <a:t>reddes</a:t>
            </a:r>
            <a:r>
              <a:rPr lang="en-US" dirty="0" smtClean="0"/>
              <a:t>?</a:t>
            </a:r>
          </a:p>
          <a:p>
            <a:endParaRPr lang="en-US" dirty="0" smtClean="0"/>
          </a:p>
          <a:p>
            <a:r>
              <a:rPr lang="en-US" dirty="0" err="1" smtClean="0"/>
              <a:t>Taktisk</a:t>
            </a:r>
            <a:r>
              <a:rPr lang="en-US" dirty="0" smtClean="0"/>
              <a:t> plan: </a:t>
            </a:r>
            <a:r>
              <a:rPr lang="en-US" dirty="0" err="1" smtClean="0"/>
              <a:t>Hvordan</a:t>
            </a:r>
            <a:r>
              <a:rPr lang="en-US" dirty="0" smtClean="0"/>
              <a:t>? </a:t>
            </a:r>
            <a:r>
              <a:rPr lang="en-US" dirty="0" err="1" smtClean="0"/>
              <a:t>Innledningsvis</a:t>
            </a:r>
            <a:r>
              <a:rPr lang="en-US" dirty="0" smtClean="0"/>
              <a:t>(</a:t>
            </a:r>
            <a:r>
              <a:rPr lang="en-US" dirty="0" err="1" smtClean="0"/>
              <a:t>først</a:t>
            </a:r>
            <a:r>
              <a:rPr lang="en-US" dirty="0" smtClean="0"/>
              <a:t>); </a:t>
            </a:r>
            <a:r>
              <a:rPr lang="en-US" dirty="0" err="1" smtClean="0"/>
              <a:t>Deretter</a:t>
            </a:r>
            <a:r>
              <a:rPr lang="en-US" dirty="0" smtClean="0"/>
              <a:t>; </a:t>
            </a:r>
            <a:r>
              <a:rPr lang="en-US" dirty="0" err="1" smtClean="0"/>
              <a:t>Avslutning</a:t>
            </a:r>
            <a:endParaRPr lang="en-US" dirty="0" smtClean="0"/>
          </a:p>
          <a:p>
            <a:endParaRPr lang="en-US" dirty="0" smtClean="0"/>
          </a:p>
          <a:p>
            <a:r>
              <a:rPr lang="en-US" dirty="0" err="1" smtClean="0"/>
              <a:t>Metodevalg</a:t>
            </a:r>
            <a:r>
              <a:rPr lang="en-US" dirty="0" smtClean="0"/>
              <a:t>: </a:t>
            </a:r>
            <a:r>
              <a:rPr lang="en-US" dirty="0" err="1" smtClean="0"/>
              <a:t>Gjennom</a:t>
            </a:r>
            <a:r>
              <a:rPr lang="en-US" dirty="0" smtClean="0"/>
              <a:t> </a:t>
            </a:r>
            <a:r>
              <a:rPr lang="en-US" dirty="0" err="1" smtClean="0"/>
              <a:t>å</a:t>
            </a:r>
            <a:r>
              <a:rPr lang="mr-IN" dirty="0" smtClean="0"/>
              <a:t>…</a:t>
            </a:r>
            <a:endParaRPr lang="nb-NO" dirty="0"/>
          </a:p>
          <a:p>
            <a:endParaRPr lang="nb-NO" dirty="0" smtClean="0"/>
          </a:p>
          <a:p>
            <a:r>
              <a:rPr lang="nb-NO" dirty="0" smtClean="0"/>
              <a:t>Sikkerhet: Verneutstyr, </a:t>
            </a:r>
            <a:r>
              <a:rPr lang="nb-NO" dirty="0" err="1" smtClean="0"/>
              <a:t>restiksjoner</a:t>
            </a:r>
            <a:r>
              <a:rPr lang="mr-IN" dirty="0" smtClean="0"/>
              <a:t>…</a:t>
            </a:r>
            <a:endParaRPr lang="en-US" dirty="0"/>
          </a:p>
        </p:txBody>
      </p:sp>
    </p:spTree>
    <p:extLst>
      <p:ext uri="{BB962C8B-B14F-4D97-AF65-F5344CB8AC3E}">
        <p14:creationId xmlns:p14="http://schemas.microsoft.com/office/powerpoint/2010/main" val="30647405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8071" y="1075835"/>
            <a:ext cx="5759450" cy="544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60972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24" y="1706100"/>
            <a:ext cx="7893581" cy="4323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775824" y="1456897"/>
            <a:ext cx="1730745" cy="369332"/>
          </a:xfrm>
          <a:prstGeom prst="rect">
            <a:avLst/>
          </a:prstGeom>
          <a:noFill/>
        </p:spPr>
        <p:txBody>
          <a:bodyPr wrap="square" rtlCol="0">
            <a:spAutoFit/>
          </a:bodyPr>
          <a:lstStyle/>
          <a:p>
            <a:r>
              <a:rPr lang="en-US" dirty="0" smtClean="0"/>
              <a:t>MMI / TP</a:t>
            </a:r>
            <a:endParaRPr lang="en-US" dirty="0"/>
          </a:p>
        </p:txBody>
      </p:sp>
    </p:spTree>
    <p:extLst>
      <p:ext uri="{BB962C8B-B14F-4D97-AF65-F5344CB8AC3E}">
        <p14:creationId xmlns:p14="http://schemas.microsoft.com/office/powerpoint/2010/main" val="4005714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438" y="1419540"/>
            <a:ext cx="6088737" cy="3139321"/>
          </a:xfrm>
          <a:prstGeom prst="rect">
            <a:avLst/>
          </a:prstGeom>
          <a:noFill/>
        </p:spPr>
        <p:txBody>
          <a:bodyPr wrap="square" rtlCol="0">
            <a:spAutoFit/>
          </a:bodyPr>
          <a:lstStyle/>
          <a:p>
            <a:r>
              <a:rPr lang="nb-NO" dirty="0"/>
              <a:t>En stor hjelp til å formulere den taktiske planen er å benytte begrepet IDA som er en forkortelse for Innledningsvis, Deretter og Avslutningsvis. </a:t>
            </a:r>
            <a:endParaRPr lang="nb-NO" dirty="0" smtClean="0"/>
          </a:p>
          <a:p>
            <a:r>
              <a:rPr lang="nb-NO" dirty="0" smtClean="0"/>
              <a:t>Til </a:t>
            </a:r>
            <a:r>
              <a:rPr lang="nb-NO" dirty="0"/>
              <a:t>hver del legges det til beskrivelse av tiltak fulgt opp av metodevalg og definering av ressurser. Hvis du har ressurser slik at du kan gjøre flere momenter parallelt, kan du også legge til ordet «samtidig». </a:t>
            </a:r>
            <a:endParaRPr lang="nb-NO" dirty="0" smtClean="0"/>
          </a:p>
          <a:p>
            <a:endParaRPr lang="nb-NO" dirty="0"/>
          </a:p>
          <a:p>
            <a:r>
              <a:rPr lang="nb-NO" dirty="0" smtClean="0"/>
              <a:t>Eksempelvis </a:t>
            </a:r>
            <a:r>
              <a:rPr lang="nb-NO" dirty="0"/>
              <a:t>når du vil gjennomføre søk etter mennesker samtidig som du slokker brannen, eller kjøler brannrøyken samtidig som du lager hull for en begrensningslinje</a:t>
            </a:r>
            <a:r>
              <a:rPr lang="nb-NO" dirty="0" smtClean="0"/>
              <a:t>.</a:t>
            </a:r>
            <a:endParaRPr lang="nb-NO" dirty="0"/>
          </a:p>
        </p:txBody>
      </p:sp>
    </p:spTree>
    <p:extLst>
      <p:ext uri="{BB962C8B-B14F-4D97-AF65-F5344CB8AC3E}">
        <p14:creationId xmlns:p14="http://schemas.microsoft.com/office/powerpoint/2010/main" val="10460955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574" y="1397675"/>
            <a:ext cx="6915588" cy="1477328"/>
          </a:xfrm>
          <a:prstGeom prst="rect">
            <a:avLst/>
          </a:prstGeom>
        </p:spPr>
        <p:txBody>
          <a:bodyPr wrap="square">
            <a:spAutoFit/>
          </a:bodyPr>
          <a:lstStyle/>
          <a:p>
            <a:r>
              <a:rPr lang="nb-NO" b="1" dirty="0"/>
              <a:t>MMI og Taktisk plan ved hjelp av IDA </a:t>
            </a:r>
            <a:endParaRPr lang="nb-NO" dirty="0"/>
          </a:p>
          <a:p>
            <a:r>
              <a:rPr lang="nb-NO" i="1" dirty="0"/>
              <a:t>Eksempel: Leilighetsbrann MMI </a:t>
            </a:r>
            <a:endParaRPr lang="nb-NO" dirty="0"/>
          </a:p>
          <a:p>
            <a:r>
              <a:rPr lang="nb-NO" dirty="0"/>
              <a:t>Brannens ytre grenser skal være brannleiligheten. Vi skal redde øvrige leiligheter og de skal være beboelige helt uten røyk og vannskader. Vi skal redusere konsekvensene for beboerne. </a:t>
            </a:r>
          </a:p>
        </p:txBody>
      </p:sp>
      <p:sp>
        <p:nvSpPr>
          <p:cNvPr id="3" name="Rectangle 2"/>
          <p:cNvSpPr/>
          <p:nvPr/>
        </p:nvSpPr>
        <p:spPr>
          <a:xfrm>
            <a:off x="729574" y="3291333"/>
            <a:ext cx="7662672" cy="2031325"/>
          </a:xfrm>
          <a:prstGeom prst="rect">
            <a:avLst/>
          </a:prstGeom>
        </p:spPr>
        <p:txBody>
          <a:bodyPr wrap="square">
            <a:spAutoFit/>
          </a:bodyPr>
          <a:lstStyle/>
          <a:p>
            <a:r>
              <a:rPr lang="nb-NO" b="1" dirty="0"/>
              <a:t>Taktisk plan: </a:t>
            </a:r>
          </a:p>
          <a:p>
            <a:r>
              <a:rPr lang="nb-NO" dirty="0"/>
              <a:t>Innledningsvis: Ta kontroll over trappehuset gjennom å ventilere det og sette det under overtrykk. Deretter: Foreta livredning i brannleiligheten gjennom røykdykking fra mannskapsbil </a:t>
            </a:r>
            <a:r>
              <a:rPr lang="nb-NO" dirty="0" smtClean="0"/>
              <a:t>A11. </a:t>
            </a:r>
            <a:r>
              <a:rPr lang="nb-NO" dirty="0"/>
              <a:t>Begrens brannen og skader på grunn av slokkevann til startleiligheten gjennom kontroll av loftet og inntilliggende leiligheter som utføres av enhet </a:t>
            </a:r>
            <a:r>
              <a:rPr lang="nb-NO" dirty="0" smtClean="0"/>
              <a:t>A31. </a:t>
            </a:r>
            <a:r>
              <a:rPr lang="nb-NO" dirty="0"/>
              <a:t>Avslutningsvis: Gi støtte til de som er rammet gjennom informasjon og RVR. </a:t>
            </a:r>
          </a:p>
        </p:txBody>
      </p:sp>
    </p:spTree>
    <p:extLst>
      <p:ext uri="{BB962C8B-B14F-4D97-AF65-F5344CB8AC3E}">
        <p14:creationId xmlns:p14="http://schemas.microsoft.com/office/powerpoint/2010/main" val="41074403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96112" y="2129311"/>
            <a:ext cx="7358780" cy="923330"/>
          </a:xfrm>
          <a:prstGeom prst="rect">
            <a:avLst/>
          </a:prstGeom>
          <a:noFill/>
        </p:spPr>
        <p:txBody>
          <a:bodyPr wrap="square" rtlCol="0">
            <a:spAutoFit/>
          </a:bodyPr>
          <a:lstStyle/>
          <a:p>
            <a:r>
              <a:rPr lang="en-US" sz="5400" dirty="0" smtClean="0"/>
              <a:t>CASE TORVTEIGEN</a:t>
            </a:r>
            <a:endParaRPr lang="en-US" sz="5400" dirty="0"/>
          </a:p>
        </p:txBody>
      </p:sp>
    </p:spTree>
    <p:extLst>
      <p:ext uri="{BB962C8B-B14F-4D97-AF65-F5344CB8AC3E}">
        <p14:creationId xmlns:p14="http://schemas.microsoft.com/office/powerpoint/2010/main" val="94609870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755822" y="1413873"/>
            <a:ext cx="933694" cy="400110"/>
          </a:xfrm>
          <a:prstGeom prst="rect">
            <a:avLst/>
          </a:prstGeom>
        </p:spPr>
        <p:txBody>
          <a:bodyPr wrap="none">
            <a:spAutoFit/>
          </a:bodyPr>
          <a:lstStyle/>
          <a:p>
            <a:r>
              <a:rPr lang="nb-NO" sz="2000" b="1" dirty="0">
                <a:latin typeface="+mj-lt"/>
              </a:rPr>
              <a:t>ORDRE</a:t>
            </a:r>
          </a:p>
        </p:txBody>
      </p:sp>
      <p:sp>
        <p:nvSpPr>
          <p:cNvPr id="3" name="Plassholder for innhold 2"/>
          <p:cNvSpPr txBox="1">
            <a:spLocks/>
          </p:cNvSpPr>
          <p:nvPr/>
        </p:nvSpPr>
        <p:spPr>
          <a:xfrm>
            <a:off x="755822" y="2123211"/>
            <a:ext cx="7920880" cy="33483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solidFill>
                  <a:srgbClr val="FF0000"/>
                </a:solidFill>
              </a:rPr>
              <a:t>Innsatsordre:</a:t>
            </a:r>
          </a:p>
          <a:p>
            <a:pPr marL="457200" indent="-457200">
              <a:buFont typeface="+mj-lt"/>
              <a:buAutoNum type="arabicPeriod"/>
            </a:pPr>
            <a:r>
              <a:rPr lang="nb-NO" sz="1800" dirty="0" smtClean="0"/>
              <a:t>Mål med innsatsen (MMI)</a:t>
            </a:r>
          </a:p>
          <a:p>
            <a:pPr marL="457200" indent="-457200">
              <a:buFont typeface="+mj-lt"/>
              <a:buAutoNum type="arabicPeriod"/>
            </a:pPr>
            <a:r>
              <a:rPr lang="nb-NO" sz="1800" dirty="0" smtClean="0"/>
              <a:t>Angrepssteder og basepunkt</a:t>
            </a:r>
          </a:p>
          <a:p>
            <a:pPr marL="457200" indent="-457200">
              <a:buFont typeface="+mj-lt"/>
              <a:buAutoNum type="arabicPeriod"/>
            </a:pPr>
            <a:r>
              <a:rPr lang="nb-NO" sz="1800" dirty="0" smtClean="0"/>
              <a:t>Fordeling av oppgaver</a:t>
            </a:r>
          </a:p>
          <a:p>
            <a:pPr marL="457200" indent="-457200">
              <a:buFont typeface="+mj-lt"/>
              <a:buAutoNum type="arabicPeriod"/>
            </a:pPr>
            <a:r>
              <a:rPr lang="nb-NO" sz="1800" dirty="0" smtClean="0"/>
              <a:t>Særskilte farer og sikkerhetstiltak</a:t>
            </a:r>
          </a:p>
          <a:p>
            <a:r>
              <a:rPr lang="nb-NO" sz="1800" dirty="0" smtClean="0"/>
              <a:t>Det er særdeles viktig at en innsatsordre sier noe om hvordan MMI skal oppnås.</a:t>
            </a:r>
          </a:p>
          <a:p>
            <a:r>
              <a:rPr lang="nb-NO" sz="1800" dirty="0" smtClean="0"/>
              <a:t>Vi kan kalle det for en taktisk plan.</a:t>
            </a:r>
          </a:p>
          <a:p>
            <a:pPr marL="457200" indent="-457200">
              <a:buFont typeface="+mj-lt"/>
              <a:buAutoNum type="arabicPeriod"/>
            </a:pPr>
            <a:endParaRPr lang="nb-NO" sz="1800" dirty="0"/>
          </a:p>
        </p:txBody>
      </p:sp>
      <p:pic>
        <p:nvPicPr>
          <p:cNvPr id="4" name="Picture 5" descr="C:\Users\Bærbar pc\Dropbox\Photos\Arbeid\Bilder til simulering\oppsal 4.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65586" y="4246020"/>
            <a:ext cx="4010870" cy="2376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057095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p:cNvSpPr txBox="1">
            <a:spLocks/>
          </p:cNvSpPr>
          <p:nvPr/>
        </p:nvSpPr>
        <p:spPr>
          <a:xfrm>
            <a:off x="719666" y="2304058"/>
            <a:ext cx="7307581" cy="32980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nb-NO" sz="1800" dirty="0" smtClean="0"/>
              <a:t>Røykdykkerinnsats</a:t>
            </a:r>
          </a:p>
          <a:p>
            <a:pPr marL="457200" indent="-457200">
              <a:buFont typeface="+mj-lt"/>
              <a:buAutoNum type="arabicPeriod"/>
            </a:pPr>
            <a:r>
              <a:rPr lang="nb-NO" sz="1800" dirty="0" smtClean="0"/>
              <a:t>Overtrykksventilering</a:t>
            </a:r>
          </a:p>
          <a:p>
            <a:pPr marL="457200" indent="-457200">
              <a:buFont typeface="+mj-lt"/>
              <a:buAutoNum type="arabicPeriod"/>
            </a:pPr>
            <a:r>
              <a:rPr lang="nb-NO" sz="1800" dirty="0" smtClean="0"/>
              <a:t>Trykksetting</a:t>
            </a:r>
          </a:p>
          <a:p>
            <a:pPr marL="457200" indent="-457200">
              <a:buFont typeface="+mj-lt"/>
              <a:buAutoNum type="arabicPeriod"/>
            </a:pPr>
            <a:r>
              <a:rPr lang="nb-NO" sz="1800" dirty="0" smtClean="0"/>
              <a:t>Skjærslokker</a:t>
            </a:r>
          </a:p>
          <a:p>
            <a:pPr marL="457200" indent="-457200">
              <a:buFont typeface="+mj-lt"/>
              <a:buAutoNum type="arabicPeriod"/>
            </a:pPr>
            <a:r>
              <a:rPr lang="nb-NO" sz="1800" dirty="0" smtClean="0"/>
              <a:t>Slokkespyd</a:t>
            </a:r>
          </a:p>
          <a:p>
            <a:pPr marL="457200" indent="-457200">
              <a:buFont typeface="+mj-lt"/>
              <a:buAutoNum type="arabicPeriod"/>
            </a:pPr>
            <a:r>
              <a:rPr lang="nb-NO" sz="1800" dirty="0" smtClean="0"/>
              <a:t>CAFS/1-7</a:t>
            </a:r>
          </a:p>
          <a:p>
            <a:pPr marL="457200" indent="-457200">
              <a:buFont typeface="+mj-lt"/>
              <a:buAutoNum type="arabicPeriod"/>
            </a:pPr>
            <a:r>
              <a:rPr lang="nb-NO" sz="1800" dirty="0" smtClean="0"/>
              <a:t>Skum</a:t>
            </a:r>
          </a:p>
          <a:p>
            <a:pPr marL="457200" indent="-457200">
              <a:buFont typeface="+mj-lt"/>
              <a:buAutoNum type="arabicPeriod"/>
            </a:pPr>
            <a:r>
              <a:rPr lang="nb-NO" sz="1800" dirty="0" smtClean="0"/>
              <a:t>Hulltaking</a:t>
            </a:r>
          </a:p>
          <a:p>
            <a:pPr marL="457200" indent="-457200">
              <a:buFont typeface="+mj-lt"/>
              <a:buAutoNum type="arabicPeriod"/>
            </a:pPr>
            <a:r>
              <a:rPr lang="nb-NO" sz="1800" dirty="0" err="1" smtClean="0"/>
              <a:t>Høyderedskap</a:t>
            </a:r>
            <a:endParaRPr lang="nb-NO" sz="1800"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67944" y="2250526"/>
            <a:ext cx="4995669" cy="3328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19666" y="1420743"/>
            <a:ext cx="3026834" cy="707886"/>
          </a:xfrm>
          <a:prstGeom prst="rect">
            <a:avLst/>
          </a:prstGeom>
          <a:noFill/>
        </p:spPr>
        <p:txBody>
          <a:bodyPr wrap="square" rtlCol="0">
            <a:spAutoFit/>
          </a:bodyPr>
          <a:lstStyle/>
          <a:p>
            <a:r>
              <a:rPr lang="nb-NO" sz="2000" b="1" dirty="0" smtClean="0"/>
              <a:t>VALG AV TILTAK/VERKTØY</a:t>
            </a:r>
            <a:endParaRPr lang="nb-NO" sz="2000" b="1" dirty="0"/>
          </a:p>
          <a:p>
            <a:endParaRPr lang="en-US" sz="2000" b="1" dirty="0"/>
          </a:p>
        </p:txBody>
      </p:sp>
    </p:spTree>
    <p:extLst>
      <p:ext uri="{BB962C8B-B14F-4D97-AF65-F5344CB8AC3E}">
        <p14:creationId xmlns:p14="http://schemas.microsoft.com/office/powerpoint/2010/main" val="393355946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txBox="1">
            <a:spLocks/>
          </p:cNvSpPr>
          <p:nvPr/>
        </p:nvSpPr>
        <p:spPr>
          <a:xfrm>
            <a:off x="776485" y="1408988"/>
            <a:ext cx="7750416" cy="68246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2000" b="1" dirty="0" smtClean="0"/>
              <a:t>ORGANISERE BRANNSTEDET</a:t>
            </a:r>
            <a:endParaRPr lang="nb-NO" sz="2000" b="1" dirty="0"/>
          </a:p>
        </p:txBody>
      </p:sp>
      <p:sp>
        <p:nvSpPr>
          <p:cNvPr id="3" name="Plassholder for innhold 2"/>
          <p:cNvSpPr txBox="1">
            <a:spLocks/>
          </p:cNvSpPr>
          <p:nvPr/>
        </p:nvSpPr>
        <p:spPr>
          <a:xfrm>
            <a:off x="776485" y="2297832"/>
            <a:ext cx="7307581" cy="32980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Direkte ledelse/oppgaveledelse:</a:t>
            </a:r>
          </a:p>
          <a:p>
            <a:endParaRPr lang="nb-NO" sz="1800" dirty="0" smtClean="0"/>
          </a:p>
          <a:p>
            <a:r>
              <a:rPr lang="nb-NO" sz="1800" dirty="0" smtClean="0"/>
              <a:t>Utrykningsleder styrer:</a:t>
            </a:r>
          </a:p>
          <a:p>
            <a:pPr marL="457200" indent="-457200">
              <a:buFont typeface="+mj-lt"/>
              <a:buAutoNum type="arabicPeriod"/>
            </a:pPr>
            <a:r>
              <a:rPr lang="nb-NO" sz="1800" dirty="0" smtClean="0"/>
              <a:t>Røykdykkerinnsatsen</a:t>
            </a:r>
          </a:p>
          <a:p>
            <a:pPr marL="457200" indent="-457200">
              <a:buFont typeface="+mj-lt"/>
              <a:buAutoNum type="arabicPeriod"/>
            </a:pPr>
            <a:r>
              <a:rPr lang="nb-NO" sz="1800" dirty="0" smtClean="0"/>
              <a:t>Ventilering</a:t>
            </a:r>
          </a:p>
          <a:p>
            <a:pPr marL="457200" indent="-457200">
              <a:buFont typeface="+mj-lt"/>
              <a:buAutoNum type="arabicPeriod"/>
            </a:pPr>
            <a:r>
              <a:rPr lang="nb-NO" sz="1800" dirty="0" smtClean="0"/>
              <a:t>Bruk av </a:t>
            </a:r>
            <a:r>
              <a:rPr lang="nb-NO" sz="1800" dirty="0" err="1" smtClean="0"/>
              <a:t>høyderedskap</a:t>
            </a:r>
            <a:endParaRPr lang="nb-NO" sz="1800" dirty="0" smtClean="0"/>
          </a:p>
          <a:p>
            <a:pPr marL="457200" indent="-457200">
              <a:buFont typeface="+mj-lt"/>
              <a:buAutoNum type="arabicPeriod"/>
            </a:pPr>
            <a:r>
              <a:rPr lang="nb-NO" sz="1800" dirty="0" smtClean="0"/>
              <a:t>Evakuering </a:t>
            </a:r>
            <a:endParaRPr lang="nb-NO" sz="1800" dirty="0"/>
          </a:p>
        </p:txBody>
      </p:sp>
      <p:pic>
        <p:nvPicPr>
          <p:cNvPr id="4" name="Picture 2" descr="E:\Dok 1\OBRE\Div bilder\Bilder brann\Brann enebolig 1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06334" y="3048001"/>
            <a:ext cx="4528197" cy="3384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704095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txBox="1">
            <a:spLocks/>
          </p:cNvSpPr>
          <p:nvPr/>
        </p:nvSpPr>
        <p:spPr>
          <a:xfrm>
            <a:off x="753501" y="1367747"/>
            <a:ext cx="7750416" cy="68246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2000" b="1" dirty="0" smtClean="0"/>
              <a:t>ORGANISERE BRANNSTEDET</a:t>
            </a:r>
            <a:endParaRPr lang="nb-NO" sz="2000" b="1" dirty="0"/>
          </a:p>
        </p:txBody>
      </p:sp>
      <p:sp>
        <p:nvSpPr>
          <p:cNvPr id="3" name="Plassholder for innhold 2"/>
          <p:cNvSpPr txBox="1">
            <a:spLocks/>
          </p:cNvSpPr>
          <p:nvPr/>
        </p:nvSpPr>
        <p:spPr>
          <a:xfrm>
            <a:off x="827584" y="2219755"/>
            <a:ext cx="7307581" cy="1238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err="1" smtClean="0"/>
              <a:t>Sektororganisere</a:t>
            </a:r>
            <a:r>
              <a:rPr lang="nb-NO" sz="1800" dirty="0" smtClean="0"/>
              <a:t>:</a:t>
            </a:r>
          </a:p>
          <a:p>
            <a:pPr marL="457200" indent="-457200">
              <a:buFont typeface="+mj-lt"/>
              <a:buAutoNum type="arabicPeriod"/>
            </a:pPr>
            <a:r>
              <a:rPr lang="nb-NO" sz="1800" dirty="0" smtClean="0"/>
              <a:t>Geografisk sektor</a:t>
            </a:r>
          </a:p>
          <a:p>
            <a:pPr marL="457200" indent="-457200">
              <a:buFont typeface="+mj-lt"/>
              <a:buAutoNum type="arabicPeriod"/>
            </a:pPr>
            <a:r>
              <a:rPr lang="nb-NO" sz="1800" dirty="0" smtClean="0"/>
              <a:t>Funksjonell sektor</a:t>
            </a:r>
            <a:endParaRPr lang="nb-NO" sz="1800" dirty="0"/>
          </a:p>
        </p:txBody>
      </p:sp>
      <p:pic>
        <p:nvPicPr>
          <p:cNvPr id="4" name="Picture 2" descr="E:\Dok 1\OBRE\Div bilder\Bilder brann\Stovner vid 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3574810"/>
            <a:ext cx="4104387" cy="3078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8024" y="3458393"/>
            <a:ext cx="4091242" cy="27994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64810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txBox="1">
            <a:spLocks/>
          </p:cNvSpPr>
          <p:nvPr/>
        </p:nvSpPr>
        <p:spPr>
          <a:xfrm>
            <a:off x="782968" y="1386346"/>
            <a:ext cx="7750416" cy="68246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2000" b="1" dirty="0" smtClean="0"/>
              <a:t>KOMMUNISERE OG SAMVIRKE</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01168" y="2068813"/>
            <a:ext cx="3785752" cy="435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Plassholder for innhold 2"/>
          <p:cNvSpPr txBox="1">
            <a:spLocks/>
          </p:cNvSpPr>
          <p:nvPr/>
        </p:nvSpPr>
        <p:spPr>
          <a:xfrm>
            <a:off x="782968" y="2068813"/>
            <a:ext cx="4402832"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Ledelsesmøter</a:t>
            </a:r>
          </a:p>
          <a:p>
            <a:r>
              <a:rPr lang="nb-NO" sz="1800" dirty="0" smtClean="0"/>
              <a:t>Tilstandsrapport over radio</a:t>
            </a:r>
          </a:p>
          <a:p>
            <a:r>
              <a:rPr lang="nb-NO" sz="1800" dirty="0" smtClean="0"/>
              <a:t>Prognose</a:t>
            </a:r>
          </a:p>
          <a:p>
            <a:endParaRPr lang="nb-NO" sz="1800" dirty="0" smtClean="0"/>
          </a:p>
          <a:p>
            <a:r>
              <a:rPr lang="nb-NO" sz="1800" dirty="0" smtClean="0"/>
              <a:t>Målet er å få en felles forståelse av forholdene og videre arbeid for å nå MMI.</a:t>
            </a:r>
            <a:endParaRPr lang="nb-NO" sz="1800" dirty="0"/>
          </a:p>
        </p:txBody>
      </p:sp>
    </p:spTree>
    <p:extLst>
      <p:ext uri="{BB962C8B-B14F-4D97-AF65-F5344CB8AC3E}">
        <p14:creationId xmlns:p14="http://schemas.microsoft.com/office/powerpoint/2010/main" val="207240846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30250" y="1438305"/>
            <a:ext cx="2338917" cy="400110"/>
          </a:xfrm>
          <a:prstGeom prst="rect">
            <a:avLst/>
          </a:prstGeom>
          <a:noFill/>
        </p:spPr>
        <p:txBody>
          <a:bodyPr wrap="square" rtlCol="0">
            <a:spAutoFit/>
          </a:bodyPr>
          <a:lstStyle/>
          <a:p>
            <a:r>
              <a:rPr lang="en-US" sz="2000" b="1" dirty="0" smtClean="0"/>
              <a:t>SKISSE</a:t>
            </a:r>
          </a:p>
        </p:txBody>
      </p:sp>
      <p:sp>
        <p:nvSpPr>
          <p:cNvPr id="3" name="TextBox 2"/>
          <p:cNvSpPr txBox="1"/>
          <p:nvPr/>
        </p:nvSpPr>
        <p:spPr>
          <a:xfrm>
            <a:off x="730250" y="2233084"/>
            <a:ext cx="5122333" cy="2031325"/>
          </a:xfrm>
          <a:prstGeom prst="rect">
            <a:avLst/>
          </a:prstGeom>
          <a:noFill/>
        </p:spPr>
        <p:txBody>
          <a:bodyPr wrap="square" rtlCol="0">
            <a:spAutoFit/>
          </a:bodyPr>
          <a:lstStyle/>
          <a:p>
            <a:r>
              <a:rPr lang="en-US" dirty="0" err="1" smtClean="0"/>
              <a:t>Tegn</a:t>
            </a:r>
            <a:r>
              <a:rPr lang="en-US" dirty="0" smtClean="0"/>
              <a:t> en </a:t>
            </a:r>
            <a:r>
              <a:rPr lang="en-US" dirty="0" err="1" smtClean="0"/>
              <a:t>grovskisse</a:t>
            </a:r>
            <a:r>
              <a:rPr lang="en-US" dirty="0" smtClean="0"/>
              <a:t> over </a:t>
            </a:r>
            <a:r>
              <a:rPr lang="en-US" dirty="0" err="1" smtClean="0"/>
              <a:t>hendelsen</a:t>
            </a:r>
            <a:r>
              <a:rPr lang="en-US" dirty="0" smtClean="0"/>
              <a:t> </a:t>
            </a:r>
            <a:r>
              <a:rPr lang="en-US" dirty="0" err="1" smtClean="0"/>
              <a:t>og</a:t>
            </a:r>
            <a:r>
              <a:rPr lang="en-US" dirty="0" smtClean="0"/>
              <a:t> </a:t>
            </a:r>
            <a:r>
              <a:rPr lang="en-US" dirty="0" err="1" smtClean="0"/>
              <a:t>påbegynt</a:t>
            </a:r>
            <a:r>
              <a:rPr lang="en-US" dirty="0" smtClean="0"/>
              <a:t> </a:t>
            </a:r>
            <a:r>
              <a:rPr lang="en-US" dirty="0" err="1" smtClean="0"/>
              <a:t>innsats</a:t>
            </a:r>
            <a:r>
              <a:rPr lang="en-US" dirty="0" smtClean="0"/>
              <a:t>.</a:t>
            </a:r>
          </a:p>
          <a:p>
            <a:endParaRPr lang="en-US" dirty="0" smtClean="0"/>
          </a:p>
          <a:p>
            <a:r>
              <a:rPr lang="en-US" dirty="0" err="1" smtClean="0"/>
              <a:t>Kan</a:t>
            </a:r>
            <a:r>
              <a:rPr lang="en-US" dirty="0" smtClean="0"/>
              <a:t> MMI/TP </a:t>
            </a:r>
            <a:r>
              <a:rPr lang="en-US" dirty="0" err="1" smtClean="0"/>
              <a:t>forbedres</a:t>
            </a:r>
            <a:r>
              <a:rPr lang="en-US" dirty="0" smtClean="0"/>
              <a:t>?</a:t>
            </a:r>
          </a:p>
          <a:p>
            <a:pPr marL="2571750" lvl="5" indent="-285750">
              <a:buFont typeface="Arial"/>
              <a:buChar char="•"/>
            </a:pPr>
            <a:r>
              <a:rPr lang="en-US" dirty="0" err="1" smtClean="0"/>
              <a:t>Jeg</a:t>
            </a:r>
            <a:r>
              <a:rPr lang="en-US" dirty="0" smtClean="0"/>
              <a:t> </a:t>
            </a:r>
            <a:r>
              <a:rPr lang="en-US" dirty="0" err="1" smtClean="0"/>
              <a:t>mener</a:t>
            </a:r>
            <a:r>
              <a:rPr lang="en-US" dirty="0" smtClean="0"/>
              <a:t> vi </a:t>
            </a:r>
            <a:r>
              <a:rPr lang="en-US" dirty="0" err="1" smtClean="0"/>
              <a:t>skal</a:t>
            </a:r>
            <a:r>
              <a:rPr lang="mr-IN" dirty="0" smtClean="0"/>
              <a:t>…</a:t>
            </a:r>
            <a:endParaRPr lang="nb-NO" dirty="0" smtClean="0"/>
          </a:p>
          <a:p>
            <a:pPr marL="2571750" lvl="5" indent="-285750">
              <a:buFont typeface="Arial"/>
              <a:buChar char="•"/>
            </a:pPr>
            <a:r>
              <a:rPr lang="nb-NO" dirty="0" smtClean="0"/>
              <a:t>Sannsynlig utfall</a:t>
            </a:r>
            <a:r>
              <a:rPr lang="mr-IN" dirty="0" smtClean="0"/>
              <a:t>…</a:t>
            </a:r>
            <a:endParaRPr lang="nb-NO" dirty="0" smtClean="0"/>
          </a:p>
          <a:p>
            <a:pPr marL="2571750" lvl="5" indent="-285750">
              <a:buFont typeface="Arial"/>
              <a:buChar char="•"/>
            </a:pPr>
            <a:r>
              <a:rPr lang="nb-NO" dirty="0" err="1" smtClean="0"/>
              <a:t>Worst</a:t>
            </a:r>
            <a:r>
              <a:rPr lang="nb-NO" dirty="0" smtClean="0"/>
              <a:t> case</a:t>
            </a:r>
            <a:endParaRPr lang="en-US" dirty="0"/>
          </a:p>
        </p:txBody>
      </p:sp>
    </p:spTree>
    <p:extLst>
      <p:ext uri="{BB962C8B-B14F-4D97-AF65-F5344CB8AC3E}">
        <p14:creationId xmlns:p14="http://schemas.microsoft.com/office/powerpoint/2010/main" val="40307427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536" y="1381363"/>
            <a:ext cx="1942419" cy="400110"/>
          </a:xfrm>
          <a:prstGeom prst="rect">
            <a:avLst/>
          </a:prstGeom>
          <a:noFill/>
        </p:spPr>
        <p:txBody>
          <a:bodyPr wrap="square" rtlCol="0">
            <a:spAutoFit/>
          </a:bodyPr>
          <a:lstStyle/>
          <a:p>
            <a:r>
              <a:rPr lang="en-US" sz="2000" b="1" dirty="0" smtClean="0">
                <a:latin typeface="+mj-lt"/>
              </a:rPr>
              <a:t>MÅL</a:t>
            </a:r>
            <a:endParaRPr lang="en-US" sz="2000" b="1" dirty="0">
              <a:latin typeface="+mj-lt"/>
            </a:endParaRPr>
          </a:p>
        </p:txBody>
      </p:sp>
      <p:sp>
        <p:nvSpPr>
          <p:cNvPr id="4" name="TextBox 3"/>
          <p:cNvSpPr txBox="1"/>
          <p:nvPr/>
        </p:nvSpPr>
        <p:spPr>
          <a:xfrm>
            <a:off x="759536" y="2218591"/>
            <a:ext cx="6051382" cy="2308324"/>
          </a:xfrm>
          <a:prstGeom prst="rect">
            <a:avLst/>
          </a:prstGeom>
          <a:noFill/>
        </p:spPr>
        <p:txBody>
          <a:bodyPr wrap="square" rtlCol="0">
            <a:spAutoFit/>
          </a:bodyPr>
          <a:lstStyle/>
          <a:p>
            <a:pPr marL="285750" indent="-285750">
              <a:buFont typeface="Arial"/>
              <a:buChar char="•"/>
            </a:pPr>
            <a:r>
              <a:rPr lang="en-US" dirty="0" err="1" smtClean="0"/>
              <a:t>Kjennskap</a:t>
            </a:r>
            <a:r>
              <a:rPr lang="en-US" dirty="0" smtClean="0"/>
              <a:t> </a:t>
            </a:r>
            <a:r>
              <a:rPr lang="en-US" dirty="0" err="1" smtClean="0"/>
              <a:t>til</a:t>
            </a:r>
            <a:r>
              <a:rPr lang="en-US" dirty="0" smtClean="0"/>
              <a:t> 7-trinnsmodellen </a:t>
            </a:r>
            <a:r>
              <a:rPr lang="en-US" dirty="0" err="1" smtClean="0"/>
              <a:t>som</a:t>
            </a:r>
            <a:r>
              <a:rPr lang="en-US" dirty="0" smtClean="0"/>
              <a:t> </a:t>
            </a:r>
            <a:r>
              <a:rPr lang="en-US" dirty="0" err="1" smtClean="0"/>
              <a:t>beslutningsmodell</a:t>
            </a:r>
            <a:r>
              <a:rPr lang="en-US" dirty="0" smtClean="0"/>
              <a:t>, med </a:t>
            </a:r>
            <a:r>
              <a:rPr lang="en-US" dirty="0" err="1" smtClean="0"/>
              <a:t>hovedfokus</a:t>
            </a:r>
            <a:r>
              <a:rPr lang="en-US" dirty="0" smtClean="0"/>
              <a:t> </a:t>
            </a:r>
            <a:r>
              <a:rPr lang="en-US" dirty="0" err="1" smtClean="0"/>
              <a:t>på</a:t>
            </a:r>
            <a:r>
              <a:rPr lang="en-US" dirty="0" smtClean="0"/>
              <a:t> de 3 </a:t>
            </a:r>
            <a:r>
              <a:rPr lang="en-US" dirty="0" err="1" smtClean="0"/>
              <a:t>første</a:t>
            </a:r>
            <a:r>
              <a:rPr lang="en-US" dirty="0" smtClean="0"/>
              <a:t> </a:t>
            </a:r>
            <a:r>
              <a:rPr lang="en-US" dirty="0" err="1" smtClean="0"/>
              <a:t>trinnene</a:t>
            </a:r>
            <a:r>
              <a:rPr lang="en-US" dirty="0" smtClean="0"/>
              <a:t>.</a:t>
            </a:r>
          </a:p>
          <a:p>
            <a:pPr marL="285750" indent="-285750">
              <a:buFont typeface="Arial"/>
              <a:buChar char="•"/>
            </a:pPr>
            <a:r>
              <a:rPr lang="en-US" dirty="0" err="1" smtClean="0"/>
              <a:t>Kjenne</a:t>
            </a:r>
            <a:r>
              <a:rPr lang="en-US" dirty="0" smtClean="0"/>
              <a:t> </a:t>
            </a:r>
            <a:r>
              <a:rPr lang="en-US" dirty="0" err="1" smtClean="0"/>
              <a:t>til</a:t>
            </a:r>
            <a:r>
              <a:rPr lang="en-US" dirty="0" smtClean="0"/>
              <a:t> </a:t>
            </a:r>
            <a:r>
              <a:rPr lang="en-US" dirty="0" err="1" smtClean="0"/>
              <a:t>skadestedsfaktorene</a:t>
            </a:r>
            <a:r>
              <a:rPr lang="en-US" dirty="0" smtClean="0"/>
              <a:t> </a:t>
            </a:r>
            <a:r>
              <a:rPr lang="en-US" dirty="0" err="1" smtClean="0"/>
              <a:t>og</a:t>
            </a:r>
            <a:r>
              <a:rPr lang="en-US" dirty="0" smtClean="0"/>
              <a:t> </a:t>
            </a:r>
            <a:r>
              <a:rPr lang="en-US" dirty="0" err="1" smtClean="0"/>
              <a:t>betydningen</a:t>
            </a:r>
            <a:r>
              <a:rPr lang="en-US" dirty="0" smtClean="0"/>
              <a:t> </a:t>
            </a:r>
            <a:r>
              <a:rPr lang="en-US" dirty="0" err="1" smtClean="0"/>
              <a:t>av</a:t>
            </a:r>
            <a:r>
              <a:rPr lang="en-US" dirty="0" smtClean="0"/>
              <a:t> </a:t>
            </a:r>
            <a:r>
              <a:rPr lang="en-US" dirty="0" err="1" smtClean="0"/>
              <a:t>disse</a:t>
            </a:r>
            <a:endParaRPr lang="en-US" dirty="0" smtClean="0"/>
          </a:p>
          <a:p>
            <a:pPr marL="285750" indent="-285750">
              <a:buFont typeface="Arial"/>
              <a:buChar char="•"/>
            </a:pPr>
            <a:r>
              <a:rPr lang="en-US" dirty="0" err="1" smtClean="0"/>
              <a:t>Forstå</a:t>
            </a:r>
            <a:r>
              <a:rPr lang="en-US" dirty="0" smtClean="0"/>
              <a:t> </a:t>
            </a:r>
            <a:r>
              <a:rPr lang="en-US" dirty="0" err="1" smtClean="0"/>
              <a:t>viktigheten</a:t>
            </a:r>
            <a:r>
              <a:rPr lang="en-US" dirty="0" smtClean="0"/>
              <a:t> </a:t>
            </a:r>
            <a:r>
              <a:rPr lang="en-US" dirty="0" err="1" smtClean="0"/>
              <a:t>av</a:t>
            </a:r>
            <a:r>
              <a:rPr lang="en-US" dirty="0" smtClean="0"/>
              <a:t> </a:t>
            </a:r>
            <a:r>
              <a:rPr lang="en-US" dirty="0" err="1" smtClean="0"/>
              <a:t>å</a:t>
            </a:r>
            <a:r>
              <a:rPr lang="en-US" dirty="0" smtClean="0"/>
              <a:t> </a:t>
            </a:r>
            <a:r>
              <a:rPr lang="en-US" dirty="0" err="1" smtClean="0"/>
              <a:t>iverksette</a:t>
            </a:r>
            <a:r>
              <a:rPr lang="en-US" dirty="0" smtClean="0"/>
              <a:t> </a:t>
            </a:r>
            <a:r>
              <a:rPr lang="en-US" dirty="0" err="1" smtClean="0"/>
              <a:t>umiddelbare</a:t>
            </a:r>
            <a:r>
              <a:rPr lang="en-US" dirty="0" smtClean="0"/>
              <a:t> </a:t>
            </a:r>
            <a:r>
              <a:rPr lang="en-US" dirty="0" err="1" smtClean="0"/>
              <a:t>tiltak</a:t>
            </a:r>
            <a:endParaRPr lang="en-US" dirty="0" smtClean="0"/>
          </a:p>
          <a:p>
            <a:pPr marL="285750" indent="-285750">
              <a:buFont typeface="Arial"/>
              <a:buChar char="•"/>
            </a:pPr>
            <a:r>
              <a:rPr lang="en-US" dirty="0" err="1" smtClean="0"/>
              <a:t>Skal</a:t>
            </a:r>
            <a:r>
              <a:rPr lang="en-US" dirty="0" smtClean="0"/>
              <a:t> </a:t>
            </a:r>
            <a:r>
              <a:rPr lang="en-US" dirty="0" err="1" smtClean="0"/>
              <a:t>kunne</a:t>
            </a:r>
            <a:r>
              <a:rPr lang="en-US" dirty="0" smtClean="0"/>
              <a:t>: </a:t>
            </a:r>
          </a:p>
          <a:p>
            <a:pPr marL="1657350" lvl="3" indent="-285750">
              <a:buFont typeface="Arial"/>
              <a:buChar char="•"/>
            </a:pPr>
            <a:r>
              <a:rPr lang="en-US" dirty="0" err="1" smtClean="0"/>
              <a:t>gi</a:t>
            </a:r>
            <a:r>
              <a:rPr lang="en-US" dirty="0" smtClean="0"/>
              <a:t> MMI med </a:t>
            </a:r>
            <a:r>
              <a:rPr lang="en-US" dirty="0" err="1" smtClean="0"/>
              <a:t>fokus</a:t>
            </a:r>
            <a:r>
              <a:rPr lang="en-US" dirty="0" smtClean="0"/>
              <a:t> </a:t>
            </a:r>
            <a:r>
              <a:rPr lang="en-US" dirty="0" err="1" smtClean="0"/>
              <a:t>på</a:t>
            </a:r>
            <a:r>
              <a:rPr lang="en-US" dirty="0" smtClean="0"/>
              <a:t> </a:t>
            </a:r>
            <a:r>
              <a:rPr lang="en-US" dirty="0" err="1" smtClean="0"/>
              <a:t>det</a:t>
            </a:r>
            <a:r>
              <a:rPr lang="en-US" dirty="0" smtClean="0"/>
              <a:t> </a:t>
            </a:r>
            <a:r>
              <a:rPr lang="en-US" dirty="0" err="1" smtClean="0"/>
              <a:t>som</a:t>
            </a:r>
            <a:r>
              <a:rPr lang="en-US" dirty="0" smtClean="0"/>
              <a:t> </a:t>
            </a:r>
            <a:r>
              <a:rPr lang="en-US" dirty="0" err="1" smtClean="0"/>
              <a:t>skal</a:t>
            </a:r>
            <a:r>
              <a:rPr lang="en-US" dirty="0" smtClean="0"/>
              <a:t> </a:t>
            </a:r>
            <a:r>
              <a:rPr lang="en-US" dirty="0" err="1" smtClean="0"/>
              <a:t>reddes</a:t>
            </a:r>
            <a:endParaRPr lang="en-US" dirty="0" smtClean="0"/>
          </a:p>
          <a:p>
            <a:pPr marL="1657350" lvl="3" indent="-285750">
              <a:buFont typeface="Arial"/>
              <a:buChar char="•"/>
            </a:pPr>
            <a:r>
              <a:rPr lang="en-US" dirty="0" err="1"/>
              <a:t>f</a:t>
            </a:r>
            <a:r>
              <a:rPr lang="en-US" dirty="0" err="1" smtClean="0"/>
              <a:t>ormidle</a:t>
            </a:r>
            <a:r>
              <a:rPr lang="en-US" dirty="0" smtClean="0"/>
              <a:t> en TP </a:t>
            </a:r>
            <a:r>
              <a:rPr lang="en-US" dirty="0" err="1" smtClean="0"/>
              <a:t>ved</a:t>
            </a:r>
            <a:r>
              <a:rPr lang="en-US" dirty="0" smtClean="0"/>
              <a:t> </a:t>
            </a:r>
            <a:r>
              <a:rPr lang="en-US" dirty="0" err="1" smtClean="0"/>
              <a:t>hjelp</a:t>
            </a:r>
            <a:r>
              <a:rPr lang="en-US" dirty="0" smtClean="0"/>
              <a:t> </a:t>
            </a:r>
            <a:r>
              <a:rPr lang="en-US" dirty="0" err="1" smtClean="0"/>
              <a:t>av</a:t>
            </a:r>
            <a:r>
              <a:rPr lang="en-US" dirty="0" smtClean="0"/>
              <a:t> IDA </a:t>
            </a:r>
            <a:r>
              <a:rPr lang="en-US" dirty="0" err="1" smtClean="0"/>
              <a:t>metoden</a:t>
            </a:r>
            <a:endParaRPr lang="en-US" dirty="0" smtClean="0"/>
          </a:p>
          <a:p>
            <a:endParaRPr lang="en-US" dirty="0"/>
          </a:p>
        </p:txBody>
      </p:sp>
    </p:spTree>
    <p:extLst>
      <p:ext uri="{BB962C8B-B14F-4D97-AF65-F5344CB8AC3E}">
        <p14:creationId xmlns:p14="http://schemas.microsoft.com/office/powerpoint/2010/main" val="9781562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txBox="1">
            <a:spLocks/>
          </p:cNvSpPr>
          <p:nvPr/>
        </p:nvSpPr>
        <p:spPr>
          <a:xfrm>
            <a:off x="755576" y="1402976"/>
            <a:ext cx="5084349" cy="68246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2000" b="1" dirty="0" smtClean="0"/>
              <a:t>FØLGE OPP</a:t>
            </a:r>
          </a:p>
          <a:p>
            <a:pPr algn="l"/>
            <a:endParaRPr lang="nb-NO" sz="2000" b="1" dirty="0"/>
          </a:p>
        </p:txBody>
      </p:sp>
      <p:pic>
        <p:nvPicPr>
          <p:cNvPr id="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18900" y="3250915"/>
            <a:ext cx="5242050" cy="32980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Plassholder for innhold 2"/>
          <p:cNvSpPr txBox="1">
            <a:spLocks/>
          </p:cNvSpPr>
          <p:nvPr/>
        </p:nvSpPr>
        <p:spPr>
          <a:xfrm>
            <a:off x="755576" y="2287832"/>
            <a:ext cx="7307581" cy="32980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Riktig mål?</a:t>
            </a:r>
          </a:p>
          <a:p>
            <a:r>
              <a:rPr lang="nb-NO" sz="1800" dirty="0" smtClean="0"/>
              <a:t>Riktig metode?</a:t>
            </a:r>
          </a:p>
          <a:p>
            <a:r>
              <a:rPr lang="nb-NO" sz="1800" dirty="0" smtClean="0"/>
              <a:t>Riktig ressurs?</a:t>
            </a:r>
          </a:p>
          <a:p>
            <a:endParaRPr lang="nb-NO" sz="1800" dirty="0" smtClean="0"/>
          </a:p>
          <a:p>
            <a:r>
              <a:rPr lang="nb-NO" sz="1800" dirty="0" smtClean="0"/>
              <a:t>Korrigere?</a:t>
            </a:r>
          </a:p>
        </p:txBody>
      </p:sp>
    </p:spTree>
    <p:extLst>
      <p:ext uri="{BB962C8B-B14F-4D97-AF65-F5344CB8AC3E}">
        <p14:creationId xmlns:p14="http://schemas.microsoft.com/office/powerpoint/2010/main" val="33426741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txBox="1">
            <a:spLocks/>
          </p:cNvSpPr>
          <p:nvPr/>
        </p:nvSpPr>
        <p:spPr>
          <a:xfrm>
            <a:off x="788792" y="1382364"/>
            <a:ext cx="7750416" cy="68246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2000" b="1" dirty="0" smtClean="0"/>
              <a:t>SKAPE UTHOLDENHET</a:t>
            </a:r>
            <a:endParaRPr lang="nb-NO" sz="2000" b="1" dirty="0"/>
          </a:p>
        </p:txBody>
      </p:sp>
      <p:pic>
        <p:nvPicPr>
          <p:cNvPr id="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19934" y="3294647"/>
            <a:ext cx="4546476" cy="3027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Plassholder for innhold 2"/>
          <p:cNvSpPr txBox="1">
            <a:spLocks/>
          </p:cNvSpPr>
          <p:nvPr/>
        </p:nvSpPr>
        <p:spPr>
          <a:xfrm>
            <a:off x="788792" y="2244748"/>
            <a:ext cx="7307581" cy="32980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Logistikk på utskifting av mannskaper</a:t>
            </a:r>
          </a:p>
          <a:p>
            <a:r>
              <a:rPr lang="nb-NO" sz="1800" dirty="0" smtClean="0"/>
              <a:t>Mat, drikke og tørre klær</a:t>
            </a:r>
          </a:p>
          <a:p>
            <a:r>
              <a:rPr lang="nb-NO" sz="1800" dirty="0" smtClean="0"/>
              <a:t>Avløsning</a:t>
            </a:r>
          </a:p>
          <a:p>
            <a:r>
              <a:rPr lang="nb-NO" sz="1800" dirty="0" err="1" smtClean="0"/>
              <a:t>Etterslokk</a:t>
            </a:r>
            <a:endParaRPr lang="nb-NO" sz="1800" dirty="0" smtClean="0"/>
          </a:p>
          <a:p>
            <a:endParaRPr lang="nb-NO" sz="1800" dirty="0"/>
          </a:p>
        </p:txBody>
      </p:sp>
    </p:spTree>
    <p:extLst>
      <p:ext uri="{BB962C8B-B14F-4D97-AF65-F5344CB8AC3E}">
        <p14:creationId xmlns:p14="http://schemas.microsoft.com/office/powerpoint/2010/main" val="165275887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2"/>
          <p:cNvSpPr txBox="1">
            <a:spLocks/>
          </p:cNvSpPr>
          <p:nvPr/>
        </p:nvSpPr>
        <p:spPr>
          <a:xfrm>
            <a:off x="960438" y="1264391"/>
            <a:ext cx="8183562" cy="2322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smtClean="0"/>
              <a:t>Meldt om brann i tomannsbolig. </a:t>
            </a:r>
          </a:p>
          <a:p>
            <a:r>
              <a:rPr lang="nb-NO" sz="1800" smtClean="0"/>
              <a:t>Det er en nabo som melder brannen.</a:t>
            </a:r>
          </a:p>
          <a:p>
            <a:r>
              <a:rPr lang="nb-NO" sz="1800" smtClean="0"/>
              <a:t>Klokka er 15:00</a:t>
            </a:r>
          </a:p>
          <a:p>
            <a:r>
              <a:rPr lang="nb-NO" sz="1800" smtClean="0"/>
              <a:t>Kraftig røykutvikling</a:t>
            </a:r>
            <a:endParaRPr lang="nb-NO" sz="1800" dirty="0"/>
          </a:p>
        </p:txBody>
      </p:sp>
      <p:pic>
        <p:nvPicPr>
          <p:cNvPr id="3" name="Picture 2" descr="C:\Users\Hjemme\Pictures\Jobb og firma\Brannbilder\picture 064.jpg"/>
          <p:cNvPicPr>
            <a:picLocks noChangeAspect="1" noChangeArrowheads="1"/>
          </p:cNvPicPr>
          <p:nvPr/>
        </p:nvPicPr>
        <p:blipFill>
          <a:blip r:embed="rId2" cstate="print"/>
          <a:srcRect/>
          <a:stretch>
            <a:fillRect/>
          </a:stretch>
        </p:blipFill>
        <p:spPr bwMode="auto">
          <a:xfrm>
            <a:off x="3103970" y="2808883"/>
            <a:ext cx="5544616" cy="3321901"/>
          </a:xfrm>
          <a:prstGeom prst="rect">
            <a:avLst/>
          </a:prstGeom>
          <a:noFill/>
        </p:spPr>
      </p:pic>
    </p:spTree>
    <p:extLst>
      <p:ext uri="{BB962C8B-B14F-4D97-AF65-F5344CB8AC3E}">
        <p14:creationId xmlns:p14="http://schemas.microsoft.com/office/powerpoint/2010/main" val="5604278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txBox="1">
            <a:spLocks/>
          </p:cNvSpPr>
          <p:nvPr/>
        </p:nvSpPr>
        <p:spPr>
          <a:xfrm>
            <a:off x="960438" y="1006261"/>
            <a:ext cx="8183562" cy="5175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b-NO" sz="2000" b="1" dirty="0" smtClean="0"/>
              <a:t>TAKTIKK</a:t>
            </a:r>
            <a:endParaRPr lang="nb-NO" sz="2000" b="1" dirty="0"/>
          </a:p>
        </p:txBody>
      </p:sp>
      <p:sp>
        <p:nvSpPr>
          <p:cNvPr id="3" name="Plassholder for innhold 2"/>
          <p:cNvSpPr txBox="1">
            <a:spLocks/>
          </p:cNvSpPr>
          <p:nvPr/>
        </p:nvSpPr>
        <p:spPr>
          <a:xfrm>
            <a:off x="357227" y="1916865"/>
            <a:ext cx="6227763" cy="4537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Vær aktiv under kjøretiden</a:t>
            </a:r>
          </a:p>
          <a:p>
            <a:endParaRPr lang="nb-NO" sz="1800" dirty="0" smtClean="0"/>
          </a:p>
          <a:p>
            <a:r>
              <a:rPr lang="nb-NO" sz="1800" dirty="0" smtClean="0"/>
              <a:t>-søk informasjon om ulykken</a:t>
            </a:r>
          </a:p>
          <a:p>
            <a:endParaRPr lang="nb-NO" sz="1800" dirty="0" smtClean="0"/>
          </a:p>
          <a:p>
            <a:r>
              <a:rPr lang="nb-NO" sz="1800" dirty="0" smtClean="0"/>
              <a:t>-adressekontroll</a:t>
            </a:r>
          </a:p>
          <a:p>
            <a:endParaRPr lang="nb-NO" sz="1800" dirty="0" smtClean="0"/>
          </a:p>
          <a:p>
            <a:r>
              <a:rPr lang="nb-NO" sz="1800" dirty="0" smtClean="0"/>
              <a:t>-hvordan ser det ut</a:t>
            </a:r>
          </a:p>
          <a:p>
            <a:endParaRPr lang="nb-NO" sz="1800" dirty="0" smtClean="0"/>
          </a:p>
          <a:p>
            <a:r>
              <a:rPr lang="nb-NO" sz="1800" dirty="0" smtClean="0"/>
              <a:t>-om noen møter oss</a:t>
            </a:r>
          </a:p>
          <a:p>
            <a:endParaRPr lang="nb-NO" sz="1800" dirty="0" smtClean="0"/>
          </a:p>
          <a:p>
            <a:r>
              <a:rPr lang="nb-NO" sz="1800" dirty="0" smtClean="0"/>
              <a:t>-trippelvarsling</a:t>
            </a:r>
          </a:p>
          <a:p>
            <a:endParaRPr lang="nb-NO" dirty="0"/>
          </a:p>
        </p:txBody>
      </p:sp>
    </p:spTree>
    <p:extLst>
      <p:ext uri="{BB962C8B-B14F-4D97-AF65-F5344CB8AC3E}">
        <p14:creationId xmlns:p14="http://schemas.microsoft.com/office/powerpoint/2010/main" val="25915199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innhold 2"/>
          <p:cNvSpPr txBox="1">
            <a:spLocks/>
          </p:cNvSpPr>
          <p:nvPr/>
        </p:nvSpPr>
        <p:spPr>
          <a:xfrm>
            <a:off x="642904" y="1707309"/>
            <a:ext cx="8183562" cy="418782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1800" dirty="0" smtClean="0"/>
              <a:t>Ut fra meldingen , vær ikke redd for å kalle inn forsterkninger (</a:t>
            </a:r>
            <a:r>
              <a:rPr lang="nb-NO" sz="1800" dirty="0" err="1" smtClean="0"/>
              <a:t>oversterk</a:t>
            </a:r>
            <a:r>
              <a:rPr lang="nb-NO" sz="1800" dirty="0" smtClean="0"/>
              <a:t>)</a:t>
            </a:r>
          </a:p>
          <a:p>
            <a:endParaRPr lang="nb-NO" sz="1800" dirty="0" smtClean="0"/>
          </a:p>
          <a:p>
            <a:r>
              <a:rPr lang="nb-NO" sz="1800" dirty="0" smtClean="0"/>
              <a:t>Hvilken erfaringer har vi med å være </a:t>
            </a:r>
            <a:r>
              <a:rPr lang="nb-NO" sz="1800" dirty="0" err="1" smtClean="0"/>
              <a:t>understerk-oversterk</a:t>
            </a:r>
            <a:r>
              <a:rPr lang="nb-NO" sz="1800" dirty="0" smtClean="0"/>
              <a:t> ?(ha for små/store ressurser)</a:t>
            </a:r>
          </a:p>
          <a:p>
            <a:endParaRPr lang="nb-NO" sz="1800" dirty="0" smtClean="0"/>
          </a:p>
          <a:p>
            <a:r>
              <a:rPr lang="nb-NO" sz="1800" dirty="0" smtClean="0"/>
              <a:t>Gi forberedende ordre til mannskapet om hva skal skje ved ankomst(målet med innsatsen)</a:t>
            </a:r>
          </a:p>
          <a:p>
            <a:endParaRPr lang="nb-NO" sz="1800" dirty="0" smtClean="0"/>
          </a:p>
          <a:p>
            <a:r>
              <a:rPr lang="nb-NO" sz="1800" dirty="0" smtClean="0"/>
              <a:t>Forbered deg mentalt på hva som venter deg ved ankomst</a:t>
            </a:r>
          </a:p>
          <a:p>
            <a:endParaRPr lang="nb-NO" sz="1800" dirty="0" smtClean="0"/>
          </a:p>
          <a:p>
            <a:r>
              <a:rPr lang="nb-NO" sz="1800" dirty="0" smtClean="0"/>
              <a:t>(hva om situasjonen er mye vanskeligere enn det du hadde forventet deg)</a:t>
            </a:r>
          </a:p>
          <a:p>
            <a:pPr marL="0" indent="0">
              <a:buNone/>
            </a:pPr>
            <a:endParaRPr lang="nb-NO" sz="1800" dirty="0" smtClean="0"/>
          </a:p>
          <a:p>
            <a:r>
              <a:rPr lang="nb-NO" sz="1800" dirty="0" smtClean="0"/>
              <a:t>Når du er framme må du starte å gjøre </a:t>
            </a:r>
            <a:r>
              <a:rPr lang="nb-NO" sz="1800" smtClean="0"/>
              <a:t>din 360</a:t>
            </a:r>
            <a:endParaRPr lang="nb-NO" sz="1800" dirty="0" smtClean="0"/>
          </a:p>
          <a:p>
            <a:endParaRPr lang="nb-NO" sz="1800" dirty="0" smtClean="0"/>
          </a:p>
          <a:p>
            <a:endParaRPr lang="nb-NO" sz="1800" dirty="0"/>
          </a:p>
        </p:txBody>
      </p:sp>
    </p:spTree>
    <p:extLst>
      <p:ext uri="{BB962C8B-B14F-4D97-AF65-F5344CB8AC3E}">
        <p14:creationId xmlns:p14="http://schemas.microsoft.com/office/powerpoint/2010/main" val="304253823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E:\Røyskattbakken\108-0877_IMG.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1225243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descr="C:\Users\Hjemme\Pictures\Jobb og firma\Brann Åslundmarka\Brann i Åslundmarka 18. august. 2005 048.jpg"/>
          <p:cNvPicPr>
            <a:picLocks noChangeAspect="1" noChangeArrowheads="1"/>
          </p:cNvPicPr>
          <p:nvPr/>
        </p:nvPicPr>
        <p:blipFill>
          <a:blip r:embed="rId2" cstate="print"/>
          <a:srcRect/>
          <a:stretch>
            <a:fillRect/>
          </a:stretch>
        </p:blipFill>
        <p:spPr bwMode="auto">
          <a:xfrm>
            <a:off x="0" y="0"/>
            <a:ext cx="9166834" cy="6858000"/>
          </a:xfrm>
          <a:prstGeom prst="rect">
            <a:avLst/>
          </a:prstGeom>
          <a:noFill/>
        </p:spPr>
      </p:pic>
    </p:spTree>
    <p:extLst>
      <p:ext uri="{BB962C8B-B14F-4D97-AF65-F5344CB8AC3E}">
        <p14:creationId xmlns:p14="http://schemas.microsoft.com/office/powerpoint/2010/main" val="14356079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C:\Users\Hjemme\Pictures\Jobb og firma\Brannbilder\gbv.jpg"/>
          <p:cNvPicPr>
            <a:picLocks noChangeAspect="1" noChangeArrowheads="1"/>
          </p:cNvPicPr>
          <p:nvPr/>
        </p:nvPicPr>
        <p:blipFill>
          <a:blip r:embed="rId2" cstate="print"/>
          <a:srcRect/>
          <a:stretch>
            <a:fillRect/>
          </a:stretch>
        </p:blipFill>
        <p:spPr bwMode="auto">
          <a:xfrm>
            <a:off x="11603" y="0"/>
            <a:ext cx="9186949" cy="6872178"/>
          </a:xfrm>
          <a:prstGeom prst="rect">
            <a:avLst/>
          </a:prstGeom>
          <a:noFill/>
        </p:spPr>
      </p:pic>
    </p:spTree>
    <p:extLst>
      <p:ext uri="{BB962C8B-B14F-4D97-AF65-F5344CB8AC3E}">
        <p14:creationId xmlns:p14="http://schemas.microsoft.com/office/powerpoint/2010/main" val="411829575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E:\Røyskattbakken\108-0884_IMG.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951493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706"/>
            <a:ext cx="9143999" cy="6876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07074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0" y="1729833"/>
            <a:ext cx="7969250" cy="369332"/>
          </a:xfrm>
          <a:prstGeom prst="rect">
            <a:avLst/>
          </a:prstGeom>
          <a:noFill/>
        </p:spPr>
        <p:txBody>
          <a:bodyPr wrap="square" rtlCol="0">
            <a:spAutoFit/>
          </a:bodyPr>
          <a:lstStyle/>
          <a:p>
            <a:pPr algn="ctr"/>
            <a:r>
              <a:rPr lang="en-US" dirty="0" err="1" smtClean="0"/>
              <a:t>Hvorfor</a:t>
            </a:r>
            <a:r>
              <a:rPr lang="en-US" dirty="0"/>
              <a:t> </a:t>
            </a:r>
            <a:r>
              <a:rPr lang="en-US" dirty="0" err="1" smtClean="0"/>
              <a:t>sjutrinnsmodellen</a:t>
            </a:r>
            <a:r>
              <a:rPr lang="en-US" dirty="0" smtClean="0"/>
              <a:t>?</a:t>
            </a:r>
          </a:p>
        </p:txBody>
      </p:sp>
      <p:sp>
        <p:nvSpPr>
          <p:cNvPr id="3" name="TextBox 2"/>
          <p:cNvSpPr txBox="1"/>
          <p:nvPr/>
        </p:nvSpPr>
        <p:spPr>
          <a:xfrm>
            <a:off x="761998" y="2434167"/>
            <a:ext cx="7863417" cy="1477328"/>
          </a:xfrm>
          <a:prstGeom prst="rect">
            <a:avLst/>
          </a:prstGeom>
          <a:noFill/>
        </p:spPr>
        <p:txBody>
          <a:bodyPr wrap="square" rtlCol="0">
            <a:spAutoFit/>
          </a:bodyPr>
          <a:lstStyle/>
          <a:p>
            <a:pPr marL="285750" indent="-285750">
              <a:buFont typeface="Arial"/>
              <a:buChar char="•"/>
            </a:pPr>
            <a:r>
              <a:rPr lang="en-US" dirty="0" err="1" smtClean="0"/>
              <a:t>Hvorfor</a:t>
            </a:r>
            <a:r>
              <a:rPr lang="en-US" dirty="0" smtClean="0"/>
              <a:t> </a:t>
            </a:r>
            <a:r>
              <a:rPr lang="en-US" dirty="0" err="1" smtClean="0"/>
              <a:t>ikke</a:t>
            </a:r>
            <a:r>
              <a:rPr lang="en-US" dirty="0" smtClean="0"/>
              <a:t> bare OBBO?</a:t>
            </a:r>
          </a:p>
          <a:p>
            <a:pPr marL="285750" indent="-285750">
              <a:buFont typeface="Arial"/>
              <a:buChar char="•"/>
            </a:pPr>
            <a:r>
              <a:rPr lang="en-US" dirty="0" err="1" smtClean="0"/>
              <a:t>Scenariobasert</a:t>
            </a:r>
            <a:r>
              <a:rPr lang="en-US" dirty="0" smtClean="0"/>
              <a:t> </a:t>
            </a:r>
            <a:r>
              <a:rPr lang="en-US" dirty="0" err="1" smtClean="0"/>
              <a:t>taktikk</a:t>
            </a:r>
            <a:r>
              <a:rPr lang="en-US" dirty="0" smtClean="0"/>
              <a:t>                   </a:t>
            </a:r>
            <a:r>
              <a:rPr lang="en-US" dirty="0" err="1" smtClean="0"/>
              <a:t>mål</a:t>
            </a:r>
            <a:r>
              <a:rPr lang="en-US" dirty="0" smtClean="0"/>
              <a:t> med </a:t>
            </a:r>
            <a:r>
              <a:rPr lang="en-US" dirty="0" err="1" smtClean="0"/>
              <a:t>vår</a:t>
            </a:r>
            <a:r>
              <a:rPr lang="en-US" dirty="0" smtClean="0"/>
              <a:t> </a:t>
            </a:r>
            <a:r>
              <a:rPr lang="en-US" dirty="0" err="1" smtClean="0"/>
              <a:t>innsats</a:t>
            </a:r>
            <a:r>
              <a:rPr lang="en-US" dirty="0" smtClean="0"/>
              <a:t>                 </a:t>
            </a:r>
            <a:r>
              <a:rPr lang="en-US" dirty="0" err="1" smtClean="0"/>
              <a:t>hva</a:t>
            </a:r>
            <a:r>
              <a:rPr lang="en-US" dirty="0" smtClean="0"/>
              <a:t> </a:t>
            </a:r>
            <a:r>
              <a:rPr lang="en-US" dirty="0" err="1" smtClean="0"/>
              <a:t>skal</a:t>
            </a:r>
            <a:r>
              <a:rPr lang="en-US" dirty="0" smtClean="0"/>
              <a:t> </a:t>
            </a:r>
            <a:r>
              <a:rPr lang="en-US" dirty="0" err="1" smtClean="0"/>
              <a:t>reddes</a:t>
            </a:r>
            <a:r>
              <a:rPr lang="en-US" dirty="0" smtClean="0"/>
              <a:t>?</a:t>
            </a:r>
          </a:p>
          <a:p>
            <a:r>
              <a:rPr lang="en-US" dirty="0" smtClean="0"/>
              <a:t>                 			            </a:t>
            </a:r>
            <a:r>
              <a:rPr lang="en-US" dirty="0" err="1" smtClean="0"/>
              <a:t>taktisk</a:t>
            </a:r>
            <a:r>
              <a:rPr lang="en-US" dirty="0" smtClean="0"/>
              <a:t> plan                                </a:t>
            </a:r>
            <a:r>
              <a:rPr lang="en-US" dirty="0" err="1" smtClean="0"/>
              <a:t>hvordan</a:t>
            </a:r>
            <a:endParaRPr lang="en-US" dirty="0" smtClean="0"/>
          </a:p>
          <a:p>
            <a:r>
              <a:rPr lang="en-US" dirty="0"/>
              <a:t> </a:t>
            </a:r>
            <a:r>
              <a:rPr lang="en-US" dirty="0" smtClean="0"/>
              <a:t>                                                                </a:t>
            </a:r>
            <a:r>
              <a:rPr lang="en-US" dirty="0" err="1" smtClean="0"/>
              <a:t>organisering</a:t>
            </a:r>
            <a:r>
              <a:rPr lang="en-US" dirty="0" smtClean="0"/>
              <a:t>                               </a:t>
            </a:r>
            <a:r>
              <a:rPr lang="en-US" dirty="0" err="1" smtClean="0"/>
              <a:t>hvem</a:t>
            </a:r>
            <a:r>
              <a:rPr lang="en-US" dirty="0" smtClean="0"/>
              <a:t> </a:t>
            </a:r>
            <a:r>
              <a:rPr lang="en-US" dirty="0" err="1" smtClean="0"/>
              <a:t>gjør</a:t>
            </a:r>
            <a:r>
              <a:rPr lang="en-US" dirty="0" smtClean="0"/>
              <a:t> </a:t>
            </a:r>
            <a:r>
              <a:rPr lang="en-US" dirty="0" err="1" smtClean="0"/>
              <a:t>hva</a:t>
            </a:r>
            <a:endParaRPr lang="en-US" dirty="0" smtClean="0"/>
          </a:p>
          <a:p>
            <a:pPr marL="285750" indent="-285750">
              <a:buFont typeface="Arial"/>
              <a:buChar char="•"/>
            </a:pPr>
            <a:r>
              <a:rPr lang="en-US" dirty="0" err="1" smtClean="0"/>
              <a:t>Sju</a:t>
            </a:r>
            <a:r>
              <a:rPr lang="en-US" dirty="0" smtClean="0"/>
              <a:t> </a:t>
            </a:r>
            <a:r>
              <a:rPr lang="en-US" dirty="0" err="1" smtClean="0"/>
              <a:t>trinn</a:t>
            </a:r>
            <a:r>
              <a:rPr lang="en-US" dirty="0" smtClean="0"/>
              <a:t> </a:t>
            </a:r>
            <a:r>
              <a:rPr lang="en-US" dirty="0" err="1" smtClean="0"/>
              <a:t>som</a:t>
            </a:r>
            <a:r>
              <a:rPr lang="en-US" dirty="0" smtClean="0"/>
              <a:t> </a:t>
            </a:r>
            <a:r>
              <a:rPr lang="en-US" dirty="0" err="1" smtClean="0"/>
              <a:t>også</a:t>
            </a:r>
            <a:r>
              <a:rPr lang="en-US" dirty="0" smtClean="0"/>
              <a:t> tar for </a:t>
            </a:r>
            <a:r>
              <a:rPr lang="en-US" dirty="0" err="1" smtClean="0"/>
              <a:t>seg</a:t>
            </a:r>
            <a:r>
              <a:rPr lang="en-US" dirty="0" smtClean="0"/>
              <a:t> </a:t>
            </a:r>
            <a:r>
              <a:rPr lang="en-US" dirty="0" err="1" smtClean="0"/>
              <a:t>effektiv</a:t>
            </a:r>
            <a:r>
              <a:rPr lang="en-US" dirty="0" smtClean="0"/>
              <a:t> </a:t>
            </a:r>
            <a:r>
              <a:rPr lang="en-US" dirty="0" err="1" smtClean="0"/>
              <a:t>ledelse</a:t>
            </a:r>
            <a:endParaRPr lang="en-US" dirty="0" smtClean="0"/>
          </a:p>
        </p:txBody>
      </p:sp>
      <p:sp>
        <p:nvSpPr>
          <p:cNvPr id="4" name="Right Arrow 3"/>
          <p:cNvSpPr/>
          <p:nvPr/>
        </p:nvSpPr>
        <p:spPr>
          <a:xfrm>
            <a:off x="3450167" y="2841682"/>
            <a:ext cx="698499" cy="18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6153150" y="2841682"/>
            <a:ext cx="698499" cy="18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3450167" y="3105055"/>
            <a:ext cx="698499" cy="18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6153150" y="3129444"/>
            <a:ext cx="698499" cy="18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6153150" y="3387209"/>
            <a:ext cx="698499" cy="18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1998" y="1359416"/>
            <a:ext cx="2434167" cy="369332"/>
          </a:xfrm>
          <a:prstGeom prst="rect">
            <a:avLst/>
          </a:prstGeom>
          <a:noFill/>
        </p:spPr>
        <p:txBody>
          <a:bodyPr wrap="square" rtlCol="0">
            <a:spAutoFit/>
          </a:bodyPr>
          <a:lstStyle/>
          <a:p>
            <a:r>
              <a:rPr lang="en-US" b="1" dirty="0" smtClean="0"/>
              <a:t>BESLUTNINGSMODELL</a:t>
            </a:r>
            <a:endParaRPr lang="en-US" b="1" dirty="0"/>
          </a:p>
        </p:txBody>
      </p:sp>
      <p:sp>
        <p:nvSpPr>
          <p:cNvPr id="11" name="Right Arrow 10"/>
          <p:cNvSpPr/>
          <p:nvPr/>
        </p:nvSpPr>
        <p:spPr>
          <a:xfrm>
            <a:off x="3450167" y="3387209"/>
            <a:ext cx="698499" cy="189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1998" y="4159005"/>
            <a:ext cx="7246718" cy="2585323"/>
          </a:xfrm>
          <a:prstGeom prst="rect">
            <a:avLst/>
          </a:prstGeom>
          <a:noFill/>
        </p:spPr>
        <p:txBody>
          <a:bodyPr wrap="square" rtlCol="0">
            <a:spAutoFit/>
          </a:bodyPr>
          <a:lstStyle/>
          <a:p>
            <a:r>
              <a:rPr lang="en-US" dirty="0">
                <a:solidFill>
                  <a:srgbClr val="FF0000"/>
                </a:solidFill>
              </a:rPr>
              <a:t>“</a:t>
            </a:r>
            <a:r>
              <a:rPr lang="en-US" dirty="0" err="1">
                <a:solidFill>
                  <a:srgbClr val="FF0000"/>
                </a:solidFill>
              </a:rPr>
              <a:t>Det</a:t>
            </a:r>
            <a:r>
              <a:rPr lang="en-US" dirty="0">
                <a:solidFill>
                  <a:srgbClr val="FF0000"/>
                </a:solidFill>
              </a:rPr>
              <a:t> </a:t>
            </a:r>
            <a:r>
              <a:rPr lang="en-US" dirty="0" err="1">
                <a:solidFill>
                  <a:srgbClr val="FF0000"/>
                </a:solidFill>
              </a:rPr>
              <a:t>er</a:t>
            </a:r>
            <a:r>
              <a:rPr lang="en-US" dirty="0">
                <a:solidFill>
                  <a:srgbClr val="FF0000"/>
                </a:solidFill>
              </a:rPr>
              <a:t> </a:t>
            </a:r>
            <a:r>
              <a:rPr lang="en-US" dirty="0" err="1">
                <a:solidFill>
                  <a:srgbClr val="FF0000"/>
                </a:solidFill>
              </a:rPr>
              <a:t>resultatet</a:t>
            </a:r>
            <a:r>
              <a:rPr lang="en-US" dirty="0">
                <a:solidFill>
                  <a:srgbClr val="FF0000"/>
                </a:solidFill>
              </a:rPr>
              <a:t> sett </a:t>
            </a:r>
            <a:r>
              <a:rPr lang="en-US" dirty="0" err="1">
                <a:solidFill>
                  <a:srgbClr val="FF0000"/>
                </a:solidFill>
              </a:rPr>
              <a:t>fra</a:t>
            </a:r>
            <a:r>
              <a:rPr lang="en-US" dirty="0">
                <a:solidFill>
                  <a:srgbClr val="FF0000"/>
                </a:solidFill>
              </a:rPr>
              <a:t> den </a:t>
            </a:r>
            <a:r>
              <a:rPr lang="en-US" dirty="0" err="1">
                <a:solidFill>
                  <a:srgbClr val="FF0000"/>
                </a:solidFill>
              </a:rPr>
              <a:t>rammedes</a:t>
            </a:r>
            <a:r>
              <a:rPr lang="en-US" dirty="0">
                <a:solidFill>
                  <a:srgbClr val="FF0000"/>
                </a:solidFill>
              </a:rPr>
              <a:t> side </a:t>
            </a:r>
            <a:r>
              <a:rPr lang="en-US" dirty="0" err="1">
                <a:solidFill>
                  <a:srgbClr val="FF0000"/>
                </a:solidFill>
              </a:rPr>
              <a:t>som</a:t>
            </a:r>
            <a:r>
              <a:rPr lang="en-US" dirty="0">
                <a:solidFill>
                  <a:srgbClr val="FF0000"/>
                </a:solidFill>
              </a:rPr>
              <a:t> alt handler </a:t>
            </a:r>
            <a:r>
              <a:rPr lang="en-US" dirty="0" err="1">
                <a:solidFill>
                  <a:srgbClr val="FF0000"/>
                </a:solidFill>
              </a:rPr>
              <a:t>om.</a:t>
            </a:r>
            <a:r>
              <a:rPr lang="en-US" dirty="0">
                <a:solidFill>
                  <a:srgbClr val="FF0000"/>
                </a:solidFill>
              </a:rPr>
              <a:t> Vi </a:t>
            </a:r>
            <a:r>
              <a:rPr lang="en-US" dirty="0" err="1">
                <a:solidFill>
                  <a:srgbClr val="FF0000"/>
                </a:solidFill>
              </a:rPr>
              <a:t>kan</a:t>
            </a:r>
            <a:r>
              <a:rPr lang="en-US" dirty="0">
                <a:solidFill>
                  <a:srgbClr val="FF0000"/>
                </a:solidFill>
              </a:rPr>
              <a:t> </a:t>
            </a:r>
            <a:r>
              <a:rPr lang="en-US" dirty="0" err="1">
                <a:solidFill>
                  <a:srgbClr val="FF0000"/>
                </a:solidFill>
              </a:rPr>
              <a:t>relativt</a:t>
            </a:r>
            <a:r>
              <a:rPr lang="en-US" dirty="0">
                <a:solidFill>
                  <a:srgbClr val="FF0000"/>
                </a:solidFill>
              </a:rPr>
              <a:t> </a:t>
            </a:r>
            <a:r>
              <a:rPr lang="en-US" dirty="0" err="1">
                <a:solidFill>
                  <a:srgbClr val="FF0000"/>
                </a:solidFill>
              </a:rPr>
              <a:t>raskt</a:t>
            </a:r>
            <a:r>
              <a:rPr lang="en-US" dirty="0">
                <a:solidFill>
                  <a:srgbClr val="FF0000"/>
                </a:solidFill>
              </a:rPr>
              <a:t> </a:t>
            </a:r>
            <a:r>
              <a:rPr lang="en-US" dirty="0" err="1">
                <a:solidFill>
                  <a:srgbClr val="FF0000"/>
                </a:solidFill>
              </a:rPr>
              <a:t>slokke</a:t>
            </a:r>
            <a:r>
              <a:rPr lang="en-US" dirty="0">
                <a:solidFill>
                  <a:srgbClr val="FF0000"/>
                </a:solidFill>
              </a:rPr>
              <a:t> en </a:t>
            </a:r>
            <a:r>
              <a:rPr lang="en-US" dirty="0" err="1">
                <a:solidFill>
                  <a:srgbClr val="FF0000"/>
                </a:solidFill>
              </a:rPr>
              <a:t>brann</a:t>
            </a:r>
            <a:r>
              <a:rPr lang="en-US" dirty="0">
                <a:solidFill>
                  <a:srgbClr val="FF0000"/>
                </a:solidFill>
              </a:rPr>
              <a:t> med </a:t>
            </a:r>
            <a:r>
              <a:rPr lang="en-US" dirty="0" err="1">
                <a:solidFill>
                  <a:srgbClr val="FF0000"/>
                </a:solidFill>
              </a:rPr>
              <a:t>mye</a:t>
            </a:r>
            <a:r>
              <a:rPr lang="en-US" dirty="0">
                <a:solidFill>
                  <a:srgbClr val="FF0000"/>
                </a:solidFill>
              </a:rPr>
              <a:t> </a:t>
            </a:r>
            <a:r>
              <a:rPr lang="en-US" dirty="0" err="1">
                <a:solidFill>
                  <a:srgbClr val="FF0000"/>
                </a:solidFill>
              </a:rPr>
              <a:t>vann</a:t>
            </a:r>
            <a:r>
              <a:rPr lang="en-US" dirty="0">
                <a:solidFill>
                  <a:srgbClr val="FF0000"/>
                </a:solidFill>
              </a:rPr>
              <a:t>, men </a:t>
            </a:r>
            <a:r>
              <a:rPr lang="en-US" dirty="0" err="1">
                <a:solidFill>
                  <a:srgbClr val="FF0000"/>
                </a:solidFill>
              </a:rPr>
              <a:t>mye</a:t>
            </a:r>
            <a:r>
              <a:rPr lang="en-US" dirty="0">
                <a:solidFill>
                  <a:srgbClr val="FF0000"/>
                </a:solidFill>
              </a:rPr>
              <a:t> </a:t>
            </a:r>
            <a:r>
              <a:rPr lang="en-US" dirty="0" err="1">
                <a:solidFill>
                  <a:srgbClr val="FF0000"/>
                </a:solidFill>
              </a:rPr>
              <a:t>vann</a:t>
            </a:r>
            <a:r>
              <a:rPr lang="en-US" dirty="0">
                <a:solidFill>
                  <a:srgbClr val="FF0000"/>
                </a:solidFill>
              </a:rPr>
              <a:t> </a:t>
            </a:r>
            <a:r>
              <a:rPr lang="en-US" dirty="0" err="1">
                <a:solidFill>
                  <a:srgbClr val="FF0000"/>
                </a:solidFill>
              </a:rPr>
              <a:t>betyr</a:t>
            </a:r>
            <a:r>
              <a:rPr lang="en-US" dirty="0">
                <a:solidFill>
                  <a:srgbClr val="FF0000"/>
                </a:solidFill>
              </a:rPr>
              <a:t> </a:t>
            </a:r>
            <a:r>
              <a:rPr lang="en-US" dirty="0" err="1">
                <a:solidFill>
                  <a:srgbClr val="FF0000"/>
                </a:solidFill>
              </a:rPr>
              <a:t>vannskader</a:t>
            </a:r>
            <a:r>
              <a:rPr lang="en-US" dirty="0">
                <a:solidFill>
                  <a:srgbClr val="FF0000"/>
                </a:solidFill>
              </a:rPr>
              <a:t> </a:t>
            </a:r>
            <a:r>
              <a:rPr lang="en-US" dirty="0" err="1">
                <a:solidFill>
                  <a:srgbClr val="FF0000"/>
                </a:solidFill>
              </a:rPr>
              <a:t>som</a:t>
            </a:r>
            <a:r>
              <a:rPr lang="en-US" dirty="0">
                <a:solidFill>
                  <a:srgbClr val="FF0000"/>
                </a:solidFill>
              </a:rPr>
              <a:t> </a:t>
            </a:r>
            <a:r>
              <a:rPr lang="en-US" dirty="0" err="1">
                <a:solidFill>
                  <a:srgbClr val="FF0000"/>
                </a:solidFill>
              </a:rPr>
              <a:t>noen</a:t>
            </a:r>
            <a:r>
              <a:rPr lang="en-US" dirty="0">
                <a:solidFill>
                  <a:srgbClr val="FF0000"/>
                </a:solidFill>
              </a:rPr>
              <a:t> ganger </a:t>
            </a:r>
            <a:r>
              <a:rPr lang="en-US" dirty="0" err="1">
                <a:solidFill>
                  <a:srgbClr val="FF0000"/>
                </a:solidFill>
              </a:rPr>
              <a:t>kan</a:t>
            </a:r>
            <a:r>
              <a:rPr lang="en-US" dirty="0">
                <a:solidFill>
                  <a:srgbClr val="FF0000"/>
                </a:solidFill>
              </a:rPr>
              <a:t> </a:t>
            </a:r>
            <a:r>
              <a:rPr lang="en-US" dirty="0" err="1">
                <a:solidFill>
                  <a:srgbClr val="FF0000"/>
                </a:solidFill>
              </a:rPr>
              <a:t>være</a:t>
            </a:r>
            <a:r>
              <a:rPr lang="en-US" dirty="0">
                <a:solidFill>
                  <a:srgbClr val="FF0000"/>
                </a:solidFill>
              </a:rPr>
              <a:t> </a:t>
            </a:r>
            <a:r>
              <a:rPr lang="en-US" dirty="0" err="1">
                <a:solidFill>
                  <a:srgbClr val="FF0000"/>
                </a:solidFill>
              </a:rPr>
              <a:t>så</a:t>
            </a:r>
            <a:r>
              <a:rPr lang="en-US" dirty="0">
                <a:solidFill>
                  <a:srgbClr val="FF0000"/>
                </a:solidFill>
              </a:rPr>
              <a:t> </a:t>
            </a:r>
            <a:r>
              <a:rPr lang="en-US" dirty="0" err="1">
                <a:solidFill>
                  <a:srgbClr val="FF0000"/>
                </a:solidFill>
              </a:rPr>
              <a:t>omfattende</a:t>
            </a:r>
            <a:r>
              <a:rPr lang="en-US" dirty="0">
                <a:solidFill>
                  <a:srgbClr val="FF0000"/>
                </a:solidFill>
              </a:rPr>
              <a:t> at </a:t>
            </a:r>
            <a:r>
              <a:rPr lang="en-US" dirty="0" err="1">
                <a:solidFill>
                  <a:srgbClr val="FF0000"/>
                </a:solidFill>
              </a:rPr>
              <a:t>huset</a:t>
            </a:r>
            <a:r>
              <a:rPr lang="en-US" dirty="0">
                <a:solidFill>
                  <a:srgbClr val="FF0000"/>
                </a:solidFill>
              </a:rPr>
              <a:t> rives. </a:t>
            </a:r>
            <a:r>
              <a:rPr lang="en-US" dirty="0" err="1">
                <a:solidFill>
                  <a:srgbClr val="FF0000"/>
                </a:solidFill>
              </a:rPr>
              <a:t>Dette</a:t>
            </a:r>
            <a:r>
              <a:rPr lang="en-US" dirty="0">
                <a:solidFill>
                  <a:srgbClr val="FF0000"/>
                </a:solidFill>
              </a:rPr>
              <a:t> </a:t>
            </a:r>
            <a:r>
              <a:rPr lang="en-US" dirty="0" err="1">
                <a:solidFill>
                  <a:srgbClr val="FF0000"/>
                </a:solidFill>
              </a:rPr>
              <a:t>kan</a:t>
            </a:r>
            <a:r>
              <a:rPr lang="en-US" dirty="0">
                <a:solidFill>
                  <a:srgbClr val="FF0000"/>
                </a:solidFill>
              </a:rPr>
              <a:t> vi </a:t>
            </a:r>
            <a:r>
              <a:rPr lang="en-US" dirty="0" err="1">
                <a:solidFill>
                  <a:srgbClr val="FF0000"/>
                </a:solidFill>
              </a:rPr>
              <a:t>aldri</a:t>
            </a:r>
            <a:r>
              <a:rPr lang="en-US" dirty="0">
                <a:solidFill>
                  <a:srgbClr val="FF0000"/>
                </a:solidFill>
              </a:rPr>
              <a:t> </a:t>
            </a:r>
            <a:r>
              <a:rPr lang="en-US" dirty="0" err="1">
                <a:solidFill>
                  <a:srgbClr val="FF0000"/>
                </a:solidFill>
              </a:rPr>
              <a:t>anse</a:t>
            </a:r>
            <a:r>
              <a:rPr lang="en-US" dirty="0">
                <a:solidFill>
                  <a:srgbClr val="FF0000"/>
                </a:solidFill>
              </a:rPr>
              <a:t> </a:t>
            </a:r>
            <a:r>
              <a:rPr lang="en-US" dirty="0" err="1">
                <a:solidFill>
                  <a:srgbClr val="FF0000"/>
                </a:solidFill>
              </a:rPr>
              <a:t>som</a:t>
            </a:r>
            <a:r>
              <a:rPr lang="en-US" dirty="0">
                <a:solidFill>
                  <a:srgbClr val="FF0000"/>
                </a:solidFill>
              </a:rPr>
              <a:t> et </a:t>
            </a:r>
            <a:r>
              <a:rPr lang="en-US" dirty="0" err="1">
                <a:solidFill>
                  <a:srgbClr val="FF0000"/>
                </a:solidFill>
              </a:rPr>
              <a:t>godt</a:t>
            </a:r>
            <a:r>
              <a:rPr lang="en-US" dirty="0">
                <a:solidFill>
                  <a:srgbClr val="FF0000"/>
                </a:solidFill>
              </a:rPr>
              <a:t> </a:t>
            </a:r>
            <a:r>
              <a:rPr lang="en-US" dirty="0" err="1">
                <a:solidFill>
                  <a:srgbClr val="FF0000"/>
                </a:solidFill>
              </a:rPr>
              <a:t>reultat</a:t>
            </a:r>
            <a:r>
              <a:rPr lang="en-US" dirty="0">
                <a:solidFill>
                  <a:srgbClr val="FF0000"/>
                </a:solidFill>
              </a:rPr>
              <a:t>. Et </a:t>
            </a:r>
            <a:r>
              <a:rPr lang="en-US" dirty="0" err="1">
                <a:solidFill>
                  <a:srgbClr val="FF0000"/>
                </a:solidFill>
              </a:rPr>
              <a:t>godt</a:t>
            </a:r>
            <a:r>
              <a:rPr lang="en-US" dirty="0">
                <a:solidFill>
                  <a:srgbClr val="FF0000"/>
                </a:solidFill>
              </a:rPr>
              <a:t> </a:t>
            </a:r>
            <a:r>
              <a:rPr lang="en-US" dirty="0" err="1">
                <a:solidFill>
                  <a:srgbClr val="FF0000"/>
                </a:solidFill>
              </a:rPr>
              <a:t>resultat</a:t>
            </a:r>
            <a:r>
              <a:rPr lang="en-US" dirty="0">
                <a:solidFill>
                  <a:srgbClr val="FF0000"/>
                </a:solidFill>
              </a:rPr>
              <a:t> </a:t>
            </a:r>
            <a:r>
              <a:rPr lang="en-US" dirty="0" err="1">
                <a:solidFill>
                  <a:srgbClr val="FF0000"/>
                </a:solidFill>
              </a:rPr>
              <a:t>må</a:t>
            </a:r>
            <a:r>
              <a:rPr lang="en-US" dirty="0">
                <a:solidFill>
                  <a:srgbClr val="FF0000"/>
                </a:solidFill>
              </a:rPr>
              <a:t> ta </a:t>
            </a:r>
            <a:r>
              <a:rPr lang="en-US" dirty="0" err="1">
                <a:solidFill>
                  <a:srgbClr val="FF0000"/>
                </a:solidFill>
              </a:rPr>
              <a:t>som</a:t>
            </a:r>
            <a:r>
              <a:rPr lang="en-US" dirty="0">
                <a:solidFill>
                  <a:srgbClr val="FF0000"/>
                </a:solidFill>
              </a:rPr>
              <a:t> </a:t>
            </a:r>
            <a:r>
              <a:rPr lang="en-US" dirty="0" err="1">
                <a:solidFill>
                  <a:srgbClr val="FF0000"/>
                </a:solidFill>
              </a:rPr>
              <a:t>utgangspunkt</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hvordan</a:t>
            </a:r>
            <a:r>
              <a:rPr lang="en-US" dirty="0">
                <a:solidFill>
                  <a:srgbClr val="FF0000"/>
                </a:solidFill>
              </a:rPr>
              <a:t> </a:t>
            </a:r>
            <a:r>
              <a:rPr lang="en-US" dirty="0" err="1">
                <a:solidFill>
                  <a:srgbClr val="FF0000"/>
                </a:solidFill>
              </a:rPr>
              <a:t>det</a:t>
            </a:r>
            <a:r>
              <a:rPr lang="en-US" dirty="0">
                <a:solidFill>
                  <a:srgbClr val="FF0000"/>
                </a:solidFill>
              </a:rPr>
              <a:t> </a:t>
            </a:r>
            <a:r>
              <a:rPr lang="en-US" dirty="0" err="1">
                <a:solidFill>
                  <a:srgbClr val="FF0000"/>
                </a:solidFill>
              </a:rPr>
              <a:t>så</a:t>
            </a:r>
            <a:r>
              <a:rPr lang="en-US" dirty="0">
                <a:solidFill>
                  <a:srgbClr val="FF0000"/>
                </a:solidFill>
              </a:rPr>
              <a:t> </a:t>
            </a:r>
            <a:r>
              <a:rPr lang="en-US" dirty="0" err="1">
                <a:solidFill>
                  <a:srgbClr val="FF0000"/>
                </a:solidFill>
              </a:rPr>
              <a:t>ut</a:t>
            </a:r>
            <a:r>
              <a:rPr lang="en-US" dirty="0">
                <a:solidFill>
                  <a:srgbClr val="FF0000"/>
                </a:solidFill>
              </a:rPr>
              <a:t> da </a:t>
            </a:r>
            <a:r>
              <a:rPr lang="en-US" dirty="0" err="1">
                <a:solidFill>
                  <a:srgbClr val="FF0000"/>
                </a:solidFill>
              </a:rPr>
              <a:t>brann</a:t>
            </a:r>
            <a:r>
              <a:rPr lang="en-US" dirty="0">
                <a:solidFill>
                  <a:srgbClr val="FF0000"/>
                </a:solidFill>
              </a:rPr>
              <a:t>- </a:t>
            </a:r>
            <a:r>
              <a:rPr lang="en-US" dirty="0" err="1">
                <a:solidFill>
                  <a:srgbClr val="FF0000"/>
                </a:solidFill>
              </a:rPr>
              <a:t>og</a:t>
            </a:r>
            <a:r>
              <a:rPr lang="en-US" dirty="0">
                <a:solidFill>
                  <a:srgbClr val="FF0000"/>
                </a:solidFill>
              </a:rPr>
              <a:t> </a:t>
            </a:r>
            <a:r>
              <a:rPr lang="en-US" dirty="0" err="1">
                <a:solidFill>
                  <a:srgbClr val="FF0000"/>
                </a:solidFill>
              </a:rPr>
              <a:t>redningstjenesten</a:t>
            </a:r>
            <a:r>
              <a:rPr lang="en-US" dirty="0">
                <a:solidFill>
                  <a:srgbClr val="FF0000"/>
                </a:solidFill>
              </a:rPr>
              <a:t> </a:t>
            </a:r>
            <a:r>
              <a:rPr lang="en-US" dirty="0" err="1">
                <a:solidFill>
                  <a:srgbClr val="FF0000"/>
                </a:solidFill>
              </a:rPr>
              <a:t>ankom</a:t>
            </a:r>
            <a:r>
              <a:rPr lang="en-US" dirty="0">
                <a:solidFill>
                  <a:srgbClr val="FF0000"/>
                </a:solidFill>
              </a:rPr>
              <a:t> </a:t>
            </a:r>
            <a:r>
              <a:rPr lang="en-US" dirty="0" err="1">
                <a:solidFill>
                  <a:srgbClr val="FF0000"/>
                </a:solidFill>
              </a:rPr>
              <a:t>stedet</a:t>
            </a:r>
            <a:r>
              <a:rPr lang="en-US" dirty="0">
                <a:solidFill>
                  <a:srgbClr val="FF0000"/>
                </a:solidFill>
              </a:rPr>
              <a:t> </a:t>
            </a:r>
            <a:r>
              <a:rPr lang="en-US" dirty="0" err="1">
                <a:solidFill>
                  <a:srgbClr val="FF0000"/>
                </a:solidFill>
              </a:rPr>
              <a:t>og</a:t>
            </a:r>
            <a:r>
              <a:rPr lang="en-US" dirty="0">
                <a:solidFill>
                  <a:srgbClr val="FF0000"/>
                </a:solidFill>
              </a:rPr>
              <a:t> </a:t>
            </a:r>
            <a:r>
              <a:rPr lang="en-US" dirty="0" err="1">
                <a:solidFill>
                  <a:srgbClr val="FF0000"/>
                </a:solidFill>
              </a:rPr>
              <a:t>hvordan</a:t>
            </a:r>
            <a:r>
              <a:rPr lang="en-US" dirty="0">
                <a:solidFill>
                  <a:srgbClr val="FF0000"/>
                </a:solidFill>
              </a:rPr>
              <a:t> </a:t>
            </a:r>
            <a:r>
              <a:rPr lang="en-US" dirty="0" err="1">
                <a:solidFill>
                  <a:srgbClr val="FF0000"/>
                </a:solidFill>
              </a:rPr>
              <a:t>det</a:t>
            </a:r>
            <a:r>
              <a:rPr lang="en-US" dirty="0">
                <a:solidFill>
                  <a:srgbClr val="FF0000"/>
                </a:solidFill>
              </a:rPr>
              <a:t> </a:t>
            </a:r>
            <a:r>
              <a:rPr lang="en-US" dirty="0" err="1">
                <a:solidFill>
                  <a:srgbClr val="FF0000"/>
                </a:solidFill>
              </a:rPr>
              <a:t>ser</a:t>
            </a:r>
            <a:r>
              <a:rPr lang="en-US" dirty="0">
                <a:solidFill>
                  <a:srgbClr val="FF0000"/>
                </a:solidFill>
              </a:rPr>
              <a:t> </a:t>
            </a:r>
            <a:r>
              <a:rPr lang="en-US" dirty="0" err="1">
                <a:solidFill>
                  <a:srgbClr val="FF0000"/>
                </a:solidFill>
              </a:rPr>
              <a:t>ut</a:t>
            </a:r>
            <a:r>
              <a:rPr lang="en-US" dirty="0">
                <a:solidFill>
                  <a:srgbClr val="FF0000"/>
                </a:solidFill>
              </a:rPr>
              <a:t> da vi </a:t>
            </a:r>
            <a:r>
              <a:rPr lang="en-US" dirty="0" err="1">
                <a:solidFill>
                  <a:srgbClr val="FF0000"/>
                </a:solidFill>
              </a:rPr>
              <a:t>reiser</a:t>
            </a:r>
            <a:r>
              <a:rPr lang="en-US" dirty="0">
                <a:solidFill>
                  <a:srgbClr val="FF0000"/>
                </a:solidFill>
              </a:rPr>
              <a:t> </a:t>
            </a:r>
            <a:r>
              <a:rPr lang="en-US" dirty="0" err="1">
                <a:solidFill>
                  <a:srgbClr val="FF0000"/>
                </a:solidFill>
              </a:rPr>
              <a:t>hjem</a:t>
            </a:r>
            <a:r>
              <a:rPr lang="en-US" dirty="0">
                <a:solidFill>
                  <a:srgbClr val="FF0000"/>
                </a:solidFill>
              </a:rPr>
              <a:t>. </a:t>
            </a:r>
            <a:r>
              <a:rPr lang="en-US" dirty="0" err="1">
                <a:solidFill>
                  <a:srgbClr val="FF0000"/>
                </a:solidFill>
              </a:rPr>
              <a:t>Hvilken</a:t>
            </a:r>
            <a:r>
              <a:rPr lang="en-US" dirty="0">
                <a:solidFill>
                  <a:srgbClr val="FF0000"/>
                </a:solidFill>
              </a:rPr>
              <a:t> </a:t>
            </a:r>
            <a:r>
              <a:rPr lang="en-US" dirty="0" err="1">
                <a:solidFill>
                  <a:srgbClr val="FF0000"/>
                </a:solidFill>
              </a:rPr>
              <a:t>merverdi</a:t>
            </a:r>
            <a:r>
              <a:rPr lang="en-US" dirty="0">
                <a:solidFill>
                  <a:srgbClr val="FF0000"/>
                </a:solidFill>
              </a:rPr>
              <a:t> </a:t>
            </a:r>
            <a:r>
              <a:rPr lang="en-US" dirty="0" err="1">
                <a:solidFill>
                  <a:srgbClr val="FF0000"/>
                </a:solidFill>
              </a:rPr>
              <a:t>har</a:t>
            </a:r>
            <a:r>
              <a:rPr lang="en-US" dirty="0">
                <a:solidFill>
                  <a:srgbClr val="FF0000"/>
                </a:solidFill>
              </a:rPr>
              <a:t> vi </a:t>
            </a:r>
            <a:r>
              <a:rPr lang="en-US" dirty="0" err="1">
                <a:solidFill>
                  <a:srgbClr val="FF0000"/>
                </a:solidFill>
              </a:rPr>
              <a:t>skapt</a:t>
            </a:r>
            <a:r>
              <a:rPr lang="en-US" dirty="0">
                <a:solidFill>
                  <a:srgbClr val="FF0000"/>
                </a:solidFill>
              </a:rPr>
              <a:t> </a:t>
            </a:r>
            <a:r>
              <a:rPr lang="en-US" dirty="0" err="1">
                <a:solidFill>
                  <a:srgbClr val="FF0000"/>
                </a:solidFill>
              </a:rPr>
              <a:t>og</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hvilken</a:t>
            </a:r>
            <a:r>
              <a:rPr lang="en-US" dirty="0">
                <a:solidFill>
                  <a:srgbClr val="FF0000"/>
                </a:solidFill>
              </a:rPr>
              <a:t> grad </a:t>
            </a:r>
            <a:r>
              <a:rPr lang="en-US" dirty="0" err="1">
                <a:solidFill>
                  <a:srgbClr val="FF0000"/>
                </a:solidFill>
              </a:rPr>
              <a:t>håndterte</a:t>
            </a:r>
            <a:r>
              <a:rPr lang="en-US" dirty="0">
                <a:solidFill>
                  <a:srgbClr val="FF0000"/>
                </a:solidFill>
              </a:rPr>
              <a:t> vi de </a:t>
            </a:r>
            <a:r>
              <a:rPr lang="en-US" dirty="0" err="1">
                <a:solidFill>
                  <a:srgbClr val="FF0000"/>
                </a:solidFill>
              </a:rPr>
              <a:t>materielle</a:t>
            </a:r>
            <a:r>
              <a:rPr lang="en-US" dirty="0">
                <a:solidFill>
                  <a:srgbClr val="FF0000"/>
                </a:solidFill>
              </a:rPr>
              <a:t>, </a:t>
            </a:r>
            <a:r>
              <a:rPr lang="en-US" dirty="0" err="1">
                <a:solidFill>
                  <a:srgbClr val="FF0000"/>
                </a:solidFill>
              </a:rPr>
              <a:t>menneskelige</a:t>
            </a:r>
            <a:r>
              <a:rPr lang="en-US" dirty="0">
                <a:solidFill>
                  <a:srgbClr val="FF0000"/>
                </a:solidFill>
              </a:rPr>
              <a:t> </a:t>
            </a:r>
            <a:r>
              <a:rPr lang="en-US" dirty="0" err="1">
                <a:solidFill>
                  <a:srgbClr val="FF0000"/>
                </a:solidFill>
              </a:rPr>
              <a:t>og</a:t>
            </a:r>
            <a:r>
              <a:rPr lang="en-US" dirty="0">
                <a:solidFill>
                  <a:srgbClr val="FF0000"/>
                </a:solidFill>
              </a:rPr>
              <a:t> </a:t>
            </a:r>
            <a:r>
              <a:rPr lang="en-US" dirty="0" err="1">
                <a:solidFill>
                  <a:srgbClr val="FF0000"/>
                </a:solidFill>
              </a:rPr>
              <a:t>samfunnsmessige</a:t>
            </a:r>
            <a:r>
              <a:rPr lang="en-US" dirty="0">
                <a:solidFill>
                  <a:srgbClr val="FF0000"/>
                </a:solidFill>
              </a:rPr>
              <a:t> </a:t>
            </a:r>
            <a:r>
              <a:rPr lang="en-US" dirty="0" err="1">
                <a:solidFill>
                  <a:srgbClr val="FF0000"/>
                </a:solidFill>
              </a:rPr>
              <a:t>hjelpebehovene</a:t>
            </a:r>
            <a:r>
              <a:rPr lang="en-US" dirty="0">
                <a:solidFill>
                  <a:srgbClr val="FF0000"/>
                </a:solidFill>
              </a:rPr>
              <a:t> </a:t>
            </a:r>
            <a:r>
              <a:rPr lang="en-US" dirty="0" err="1">
                <a:solidFill>
                  <a:srgbClr val="FF0000"/>
                </a:solidFill>
              </a:rPr>
              <a:t>som</a:t>
            </a:r>
            <a:r>
              <a:rPr lang="en-US" dirty="0">
                <a:solidFill>
                  <a:srgbClr val="FF0000"/>
                </a:solidFill>
              </a:rPr>
              <a:t> </a:t>
            </a:r>
            <a:r>
              <a:rPr lang="en-US" dirty="0" err="1">
                <a:solidFill>
                  <a:srgbClr val="FF0000"/>
                </a:solidFill>
              </a:rPr>
              <a:t>brannen</a:t>
            </a:r>
            <a:r>
              <a:rPr lang="en-US" dirty="0">
                <a:solidFill>
                  <a:srgbClr val="FF0000"/>
                </a:solidFill>
              </a:rPr>
              <a:t> </a:t>
            </a:r>
            <a:r>
              <a:rPr lang="en-US" dirty="0" err="1">
                <a:solidFill>
                  <a:srgbClr val="FF0000"/>
                </a:solidFill>
              </a:rPr>
              <a:t>har</a:t>
            </a:r>
            <a:r>
              <a:rPr lang="en-US" dirty="0">
                <a:solidFill>
                  <a:srgbClr val="FF0000"/>
                </a:solidFill>
              </a:rPr>
              <a:t> </a:t>
            </a:r>
            <a:r>
              <a:rPr lang="en-US" dirty="0" err="1">
                <a:solidFill>
                  <a:srgbClr val="FF0000"/>
                </a:solidFill>
              </a:rPr>
              <a:t>medført</a:t>
            </a:r>
            <a:r>
              <a:rPr lang="en-US" dirty="0">
                <a:solidFill>
                  <a:srgbClr val="FF0000"/>
                </a:solidFill>
              </a:rPr>
              <a:t>?”</a:t>
            </a:r>
          </a:p>
          <a:p>
            <a:endParaRPr lang="en-US" dirty="0"/>
          </a:p>
        </p:txBody>
      </p:sp>
    </p:spTree>
    <p:extLst>
      <p:ext uri="{BB962C8B-B14F-4D97-AF65-F5344CB8AC3E}">
        <p14:creationId xmlns:p14="http://schemas.microsoft.com/office/powerpoint/2010/main" val="32906506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9" grpId="0" animBg="1"/>
      <p:bldP spid="11"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descr="C:\Users\Hjemme\Pictures\Jobb og firma\Brann Åslundmarka\Brann i Åslundmarka 18. august. 2005 046.jpg"/>
          <p:cNvPicPr>
            <a:picLocks noChangeAspect="1" noChangeArrowheads="1"/>
          </p:cNvPicPr>
          <p:nvPr/>
        </p:nvPicPr>
        <p:blipFill>
          <a:blip r:embed="rId2" cstate="print"/>
          <a:srcRect/>
          <a:stretch>
            <a:fillRect/>
          </a:stretch>
        </p:blipFill>
        <p:spPr bwMode="auto">
          <a:xfrm>
            <a:off x="0" y="-27384"/>
            <a:ext cx="9179056" cy="6858000"/>
          </a:xfrm>
          <a:prstGeom prst="rect">
            <a:avLst/>
          </a:prstGeom>
          <a:noFill/>
        </p:spPr>
      </p:pic>
    </p:spTree>
    <p:extLst>
      <p:ext uri="{BB962C8B-B14F-4D97-AF65-F5344CB8AC3E}">
        <p14:creationId xmlns:p14="http://schemas.microsoft.com/office/powerpoint/2010/main" val="141441530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536" y="1381363"/>
            <a:ext cx="1942419" cy="400110"/>
          </a:xfrm>
          <a:prstGeom prst="rect">
            <a:avLst/>
          </a:prstGeom>
          <a:noFill/>
        </p:spPr>
        <p:txBody>
          <a:bodyPr wrap="square" rtlCol="0">
            <a:spAutoFit/>
          </a:bodyPr>
          <a:lstStyle/>
          <a:p>
            <a:r>
              <a:rPr lang="en-US" sz="2000" b="1" dirty="0" smtClean="0">
                <a:latin typeface="+mj-lt"/>
              </a:rPr>
              <a:t>MÅL</a:t>
            </a:r>
            <a:endParaRPr lang="en-US" sz="2000" b="1" dirty="0">
              <a:latin typeface="+mj-lt"/>
            </a:endParaRPr>
          </a:p>
        </p:txBody>
      </p:sp>
      <p:sp>
        <p:nvSpPr>
          <p:cNvPr id="4" name="TextBox 3"/>
          <p:cNvSpPr txBox="1"/>
          <p:nvPr/>
        </p:nvSpPr>
        <p:spPr>
          <a:xfrm>
            <a:off x="759536" y="2218591"/>
            <a:ext cx="6051382" cy="2308324"/>
          </a:xfrm>
          <a:prstGeom prst="rect">
            <a:avLst/>
          </a:prstGeom>
          <a:noFill/>
        </p:spPr>
        <p:txBody>
          <a:bodyPr wrap="square" rtlCol="0">
            <a:spAutoFit/>
          </a:bodyPr>
          <a:lstStyle/>
          <a:p>
            <a:pPr marL="285750" indent="-285750">
              <a:buFont typeface="Arial"/>
              <a:buChar char="•"/>
            </a:pPr>
            <a:r>
              <a:rPr lang="en-US" dirty="0" err="1" smtClean="0"/>
              <a:t>Kjennskap</a:t>
            </a:r>
            <a:r>
              <a:rPr lang="en-US" dirty="0" smtClean="0"/>
              <a:t> </a:t>
            </a:r>
            <a:r>
              <a:rPr lang="en-US" dirty="0" err="1" smtClean="0"/>
              <a:t>til</a:t>
            </a:r>
            <a:r>
              <a:rPr lang="en-US" dirty="0" smtClean="0"/>
              <a:t> 7-trinnsmodellen </a:t>
            </a:r>
            <a:r>
              <a:rPr lang="en-US" dirty="0" err="1" smtClean="0"/>
              <a:t>som</a:t>
            </a:r>
            <a:r>
              <a:rPr lang="en-US" dirty="0" smtClean="0"/>
              <a:t> </a:t>
            </a:r>
            <a:r>
              <a:rPr lang="en-US" dirty="0" err="1" smtClean="0"/>
              <a:t>beslutningsmodell</a:t>
            </a:r>
            <a:r>
              <a:rPr lang="en-US" dirty="0" smtClean="0"/>
              <a:t>, med </a:t>
            </a:r>
            <a:r>
              <a:rPr lang="en-US" dirty="0" err="1" smtClean="0"/>
              <a:t>hovedfokus</a:t>
            </a:r>
            <a:r>
              <a:rPr lang="en-US" dirty="0" smtClean="0"/>
              <a:t> </a:t>
            </a:r>
            <a:r>
              <a:rPr lang="en-US" dirty="0" err="1" smtClean="0"/>
              <a:t>på</a:t>
            </a:r>
            <a:r>
              <a:rPr lang="en-US" dirty="0" smtClean="0"/>
              <a:t> de 3 </a:t>
            </a:r>
            <a:r>
              <a:rPr lang="en-US" dirty="0" err="1" smtClean="0"/>
              <a:t>første</a:t>
            </a:r>
            <a:r>
              <a:rPr lang="en-US" dirty="0" smtClean="0"/>
              <a:t> </a:t>
            </a:r>
            <a:r>
              <a:rPr lang="en-US" dirty="0" err="1" smtClean="0"/>
              <a:t>trinnene</a:t>
            </a:r>
            <a:r>
              <a:rPr lang="en-US" dirty="0" smtClean="0"/>
              <a:t>.</a:t>
            </a:r>
          </a:p>
          <a:p>
            <a:pPr marL="285750" indent="-285750">
              <a:buFont typeface="Arial"/>
              <a:buChar char="•"/>
            </a:pPr>
            <a:r>
              <a:rPr lang="en-US" dirty="0" err="1" smtClean="0"/>
              <a:t>Kjenne</a:t>
            </a:r>
            <a:r>
              <a:rPr lang="en-US" dirty="0" smtClean="0"/>
              <a:t> </a:t>
            </a:r>
            <a:r>
              <a:rPr lang="en-US" dirty="0" err="1" smtClean="0"/>
              <a:t>til</a:t>
            </a:r>
            <a:r>
              <a:rPr lang="en-US" dirty="0" smtClean="0"/>
              <a:t> </a:t>
            </a:r>
            <a:r>
              <a:rPr lang="en-US" dirty="0" err="1" smtClean="0"/>
              <a:t>skadestedsfaktorene</a:t>
            </a:r>
            <a:r>
              <a:rPr lang="en-US" dirty="0" smtClean="0"/>
              <a:t> </a:t>
            </a:r>
            <a:r>
              <a:rPr lang="en-US" dirty="0" err="1" smtClean="0"/>
              <a:t>og</a:t>
            </a:r>
            <a:r>
              <a:rPr lang="en-US" dirty="0" smtClean="0"/>
              <a:t> </a:t>
            </a:r>
            <a:r>
              <a:rPr lang="en-US" dirty="0" err="1" smtClean="0"/>
              <a:t>betydningen</a:t>
            </a:r>
            <a:r>
              <a:rPr lang="en-US" dirty="0" smtClean="0"/>
              <a:t> </a:t>
            </a:r>
            <a:r>
              <a:rPr lang="en-US" dirty="0" err="1" smtClean="0"/>
              <a:t>av</a:t>
            </a:r>
            <a:r>
              <a:rPr lang="en-US" dirty="0" smtClean="0"/>
              <a:t> </a:t>
            </a:r>
            <a:r>
              <a:rPr lang="en-US" dirty="0" err="1" smtClean="0"/>
              <a:t>disse</a:t>
            </a:r>
            <a:endParaRPr lang="en-US" dirty="0" smtClean="0"/>
          </a:p>
          <a:p>
            <a:pPr marL="285750" indent="-285750">
              <a:buFont typeface="Arial"/>
              <a:buChar char="•"/>
            </a:pPr>
            <a:r>
              <a:rPr lang="en-US" dirty="0" err="1" smtClean="0"/>
              <a:t>Forstå</a:t>
            </a:r>
            <a:r>
              <a:rPr lang="en-US" dirty="0" smtClean="0"/>
              <a:t> </a:t>
            </a:r>
            <a:r>
              <a:rPr lang="en-US" dirty="0" err="1" smtClean="0"/>
              <a:t>viktigheten</a:t>
            </a:r>
            <a:r>
              <a:rPr lang="en-US" dirty="0" smtClean="0"/>
              <a:t> </a:t>
            </a:r>
            <a:r>
              <a:rPr lang="en-US" dirty="0" err="1" smtClean="0"/>
              <a:t>av</a:t>
            </a:r>
            <a:r>
              <a:rPr lang="en-US" dirty="0" smtClean="0"/>
              <a:t> </a:t>
            </a:r>
            <a:r>
              <a:rPr lang="en-US" dirty="0" err="1" smtClean="0"/>
              <a:t>å</a:t>
            </a:r>
            <a:r>
              <a:rPr lang="en-US" dirty="0" smtClean="0"/>
              <a:t> </a:t>
            </a:r>
            <a:r>
              <a:rPr lang="en-US" dirty="0" err="1" smtClean="0"/>
              <a:t>iverksette</a:t>
            </a:r>
            <a:r>
              <a:rPr lang="en-US" dirty="0" smtClean="0"/>
              <a:t> </a:t>
            </a:r>
            <a:r>
              <a:rPr lang="en-US" dirty="0" err="1" smtClean="0"/>
              <a:t>umiddelbare</a:t>
            </a:r>
            <a:r>
              <a:rPr lang="en-US" dirty="0" smtClean="0"/>
              <a:t> </a:t>
            </a:r>
            <a:r>
              <a:rPr lang="en-US" dirty="0" err="1" smtClean="0"/>
              <a:t>tiltak</a:t>
            </a:r>
            <a:endParaRPr lang="en-US" dirty="0" smtClean="0"/>
          </a:p>
          <a:p>
            <a:pPr marL="285750" indent="-285750">
              <a:buFont typeface="Arial"/>
              <a:buChar char="•"/>
            </a:pPr>
            <a:r>
              <a:rPr lang="en-US" dirty="0" err="1" smtClean="0"/>
              <a:t>Skal</a:t>
            </a:r>
            <a:r>
              <a:rPr lang="en-US" dirty="0" smtClean="0"/>
              <a:t> </a:t>
            </a:r>
            <a:r>
              <a:rPr lang="en-US" dirty="0" err="1" smtClean="0"/>
              <a:t>kunne</a:t>
            </a:r>
            <a:r>
              <a:rPr lang="en-US" dirty="0" smtClean="0"/>
              <a:t>: </a:t>
            </a:r>
          </a:p>
          <a:p>
            <a:pPr marL="1657350" lvl="3" indent="-285750">
              <a:buFont typeface="Arial"/>
              <a:buChar char="•"/>
            </a:pPr>
            <a:r>
              <a:rPr lang="en-US" dirty="0" err="1" smtClean="0"/>
              <a:t>gi</a:t>
            </a:r>
            <a:r>
              <a:rPr lang="en-US" dirty="0" smtClean="0"/>
              <a:t> MMI med </a:t>
            </a:r>
            <a:r>
              <a:rPr lang="en-US" dirty="0" err="1" smtClean="0"/>
              <a:t>fokus</a:t>
            </a:r>
            <a:r>
              <a:rPr lang="en-US" dirty="0" smtClean="0"/>
              <a:t> </a:t>
            </a:r>
            <a:r>
              <a:rPr lang="en-US" dirty="0" err="1" smtClean="0"/>
              <a:t>på</a:t>
            </a:r>
            <a:r>
              <a:rPr lang="en-US" dirty="0" smtClean="0"/>
              <a:t> </a:t>
            </a:r>
            <a:r>
              <a:rPr lang="en-US" dirty="0" err="1" smtClean="0"/>
              <a:t>det</a:t>
            </a:r>
            <a:r>
              <a:rPr lang="en-US" dirty="0" smtClean="0"/>
              <a:t> </a:t>
            </a:r>
            <a:r>
              <a:rPr lang="en-US" dirty="0" err="1" smtClean="0"/>
              <a:t>som</a:t>
            </a:r>
            <a:r>
              <a:rPr lang="en-US" dirty="0" smtClean="0"/>
              <a:t> </a:t>
            </a:r>
            <a:r>
              <a:rPr lang="en-US" dirty="0" err="1" smtClean="0"/>
              <a:t>skal</a:t>
            </a:r>
            <a:r>
              <a:rPr lang="en-US" dirty="0" smtClean="0"/>
              <a:t> </a:t>
            </a:r>
            <a:r>
              <a:rPr lang="en-US" dirty="0" err="1" smtClean="0"/>
              <a:t>reddes</a:t>
            </a:r>
            <a:endParaRPr lang="en-US" dirty="0" smtClean="0"/>
          </a:p>
          <a:p>
            <a:pPr marL="1657350" lvl="3" indent="-285750">
              <a:buFont typeface="Arial"/>
              <a:buChar char="•"/>
            </a:pPr>
            <a:r>
              <a:rPr lang="en-US" dirty="0" err="1"/>
              <a:t>f</a:t>
            </a:r>
            <a:r>
              <a:rPr lang="en-US" dirty="0" err="1" smtClean="0"/>
              <a:t>ormidle</a:t>
            </a:r>
            <a:r>
              <a:rPr lang="en-US" dirty="0" smtClean="0"/>
              <a:t> en TP </a:t>
            </a:r>
            <a:r>
              <a:rPr lang="en-US" dirty="0" err="1" smtClean="0"/>
              <a:t>ved</a:t>
            </a:r>
            <a:r>
              <a:rPr lang="en-US" dirty="0" smtClean="0"/>
              <a:t> </a:t>
            </a:r>
            <a:r>
              <a:rPr lang="en-US" dirty="0" err="1" smtClean="0"/>
              <a:t>hjelp</a:t>
            </a:r>
            <a:r>
              <a:rPr lang="en-US" dirty="0" smtClean="0"/>
              <a:t> </a:t>
            </a:r>
            <a:r>
              <a:rPr lang="en-US" dirty="0" err="1" smtClean="0"/>
              <a:t>av</a:t>
            </a:r>
            <a:r>
              <a:rPr lang="en-US" dirty="0" smtClean="0"/>
              <a:t> IDA </a:t>
            </a:r>
            <a:r>
              <a:rPr lang="en-US" dirty="0" err="1" smtClean="0"/>
              <a:t>metoden</a:t>
            </a:r>
            <a:endParaRPr lang="en-US" dirty="0" smtClean="0"/>
          </a:p>
          <a:p>
            <a:endParaRPr lang="en-US" dirty="0"/>
          </a:p>
        </p:txBody>
      </p:sp>
    </p:spTree>
    <p:extLst>
      <p:ext uri="{BB962C8B-B14F-4D97-AF65-F5344CB8AC3E}">
        <p14:creationId xmlns:p14="http://schemas.microsoft.com/office/powerpoint/2010/main" val="38564396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81328" y="2415709"/>
            <a:ext cx="5877063" cy="1015663"/>
          </a:xfrm>
          <a:prstGeom prst="rect">
            <a:avLst/>
          </a:prstGeom>
          <a:noFill/>
        </p:spPr>
        <p:txBody>
          <a:bodyPr wrap="square" rtlCol="0">
            <a:spAutoFit/>
          </a:bodyPr>
          <a:lstStyle/>
          <a:p>
            <a:pPr algn="ctr"/>
            <a:r>
              <a:rPr lang="en-US" sz="6000" dirty="0" smtClean="0"/>
              <a:t>VIDEO</a:t>
            </a:r>
            <a:endParaRPr lang="en-US" sz="6000" dirty="0"/>
          </a:p>
        </p:txBody>
      </p:sp>
    </p:spTree>
    <p:extLst>
      <p:ext uri="{BB962C8B-B14F-4D97-AF65-F5344CB8AC3E}">
        <p14:creationId xmlns:p14="http://schemas.microsoft.com/office/powerpoint/2010/main" val="33966544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583" y="2127250"/>
            <a:ext cx="4455583" cy="923330"/>
          </a:xfrm>
          <a:prstGeom prst="rect">
            <a:avLst/>
          </a:prstGeom>
          <a:noFill/>
        </p:spPr>
        <p:txBody>
          <a:bodyPr wrap="square" rtlCol="0">
            <a:spAutoFit/>
          </a:bodyPr>
          <a:lstStyle/>
          <a:p>
            <a:endParaRPr lang="en-US" dirty="0"/>
          </a:p>
          <a:p>
            <a:pPr marL="285750" indent="-285750">
              <a:buFont typeface="Arial"/>
              <a:buChar char="•"/>
            </a:pPr>
            <a:r>
              <a:rPr lang="en-US" dirty="0" err="1" smtClean="0"/>
              <a:t>Bekrefte</a:t>
            </a:r>
            <a:r>
              <a:rPr lang="en-US" dirty="0" smtClean="0"/>
              <a:t> </a:t>
            </a:r>
            <a:r>
              <a:rPr lang="en-US" dirty="0" err="1" smtClean="0"/>
              <a:t>mottat</a:t>
            </a:r>
            <a:r>
              <a:rPr lang="en-US" dirty="0" smtClean="0"/>
              <a:t> melding</a:t>
            </a:r>
          </a:p>
          <a:p>
            <a:pPr marL="285750" indent="-285750">
              <a:buFont typeface="Arial"/>
              <a:buChar char="•"/>
            </a:pPr>
            <a:r>
              <a:rPr lang="en-US" dirty="0" err="1" smtClean="0"/>
              <a:t>Gå</a:t>
            </a:r>
            <a:r>
              <a:rPr lang="en-US" dirty="0" smtClean="0"/>
              <a:t> </a:t>
            </a:r>
            <a:r>
              <a:rPr lang="en-US" dirty="0" err="1"/>
              <a:t>i</a:t>
            </a:r>
            <a:r>
              <a:rPr lang="en-US" dirty="0" smtClean="0"/>
              <a:t> </a:t>
            </a:r>
            <a:r>
              <a:rPr lang="en-US" dirty="0" err="1" smtClean="0"/>
              <a:t>bilen</a:t>
            </a:r>
            <a:endParaRPr lang="en-US" dirty="0" smtClean="0"/>
          </a:p>
        </p:txBody>
      </p:sp>
      <p:sp>
        <p:nvSpPr>
          <p:cNvPr id="3" name="TextBox 2"/>
          <p:cNvSpPr txBox="1"/>
          <p:nvPr/>
        </p:nvSpPr>
        <p:spPr>
          <a:xfrm>
            <a:off x="772583" y="1407583"/>
            <a:ext cx="2815166" cy="400110"/>
          </a:xfrm>
          <a:prstGeom prst="rect">
            <a:avLst/>
          </a:prstGeom>
          <a:noFill/>
        </p:spPr>
        <p:txBody>
          <a:bodyPr wrap="square" rtlCol="0">
            <a:spAutoFit/>
          </a:bodyPr>
          <a:lstStyle/>
          <a:p>
            <a:r>
              <a:rPr lang="en-US" sz="2000" b="1" dirty="0"/>
              <a:t>HENDELSE / CALL OUT</a:t>
            </a:r>
          </a:p>
        </p:txBody>
      </p:sp>
      <p:pic>
        <p:nvPicPr>
          <p:cNvPr id="4" name="Picture 3" descr="Bilde av 110 sentral.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4083" y="3050580"/>
            <a:ext cx="4730749" cy="3253316"/>
          </a:xfrm>
          <a:prstGeom prst="rect">
            <a:avLst/>
          </a:prstGeom>
        </p:spPr>
      </p:pic>
    </p:spTree>
    <p:extLst>
      <p:ext uri="{BB962C8B-B14F-4D97-AF65-F5344CB8AC3E}">
        <p14:creationId xmlns:p14="http://schemas.microsoft.com/office/powerpoint/2010/main" val="28058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083" y="1429835"/>
            <a:ext cx="5259917" cy="400110"/>
          </a:xfrm>
          <a:prstGeom prst="rect">
            <a:avLst/>
          </a:prstGeom>
          <a:noFill/>
        </p:spPr>
        <p:txBody>
          <a:bodyPr wrap="square" rtlCol="0">
            <a:spAutoFit/>
          </a:bodyPr>
          <a:lstStyle/>
          <a:p>
            <a:r>
              <a:rPr lang="en-US" sz="2000" b="1" dirty="0" smtClean="0"/>
              <a:t>UTRYKNINGSTID</a:t>
            </a:r>
            <a:endParaRPr lang="en-US" sz="2000" b="1" dirty="0"/>
          </a:p>
        </p:txBody>
      </p:sp>
      <p:sp>
        <p:nvSpPr>
          <p:cNvPr id="3" name="TextBox 2"/>
          <p:cNvSpPr txBox="1"/>
          <p:nvPr/>
        </p:nvSpPr>
        <p:spPr>
          <a:xfrm>
            <a:off x="709083" y="2211919"/>
            <a:ext cx="6180666" cy="1200329"/>
          </a:xfrm>
          <a:prstGeom prst="rect">
            <a:avLst/>
          </a:prstGeom>
          <a:noFill/>
        </p:spPr>
        <p:txBody>
          <a:bodyPr wrap="square" rtlCol="0">
            <a:spAutoFit/>
          </a:bodyPr>
          <a:lstStyle/>
          <a:p>
            <a:pPr marL="285750" indent="-285750">
              <a:buFont typeface="Arial"/>
              <a:buChar char="•"/>
            </a:pPr>
            <a:r>
              <a:rPr lang="en-US" dirty="0" err="1" smtClean="0"/>
              <a:t>Informasjons</a:t>
            </a:r>
            <a:endParaRPr lang="en-US" dirty="0" smtClean="0"/>
          </a:p>
          <a:p>
            <a:pPr lvl="4"/>
            <a:r>
              <a:rPr lang="en-US" dirty="0" smtClean="0"/>
              <a:t>-</a:t>
            </a:r>
            <a:r>
              <a:rPr lang="en-US" dirty="0" err="1" smtClean="0"/>
              <a:t>innhenting</a:t>
            </a:r>
            <a:endParaRPr lang="en-US" dirty="0" smtClean="0"/>
          </a:p>
          <a:p>
            <a:pPr lvl="4"/>
            <a:r>
              <a:rPr lang="en-US" dirty="0" smtClean="0"/>
              <a:t>-</a:t>
            </a:r>
            <a:r>
              <a:rPr lang="en-US" dirty="0" err="1" smtClean="0"/>
              <a:t>utveksling</a:t>
            </a:r>
            <a:endParaRPr lang="en-US" dirty="0" smtClean="0"/>
          </a:p>
          <a:p>
            <a:pPr lvl="4"/>
            <a:endParaRPr lang="en-US" dirty="0"/>
          </a:p>
        </p:txBody>
      </p:sp>
      <p:pic>
        <p:nvPicPr>
          <p:cNvPr id="4" name="Picture 3" descr="brannbil.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3833" y="1615018"/>
            <a:ext cx="4138082" cy="4121150"/>
          </a:xfrm>
          <a:prstGeom prst="rect">
            <a:avLst/>
          </a:prstGeom>
        </p:spPr>
      </p:pic>
      <p:sp>
        <p:nvSpPr>
          <p:cNvPr id="5" name="TextBox 4"/>
          <p:cNvSpPr txBox="1"/>
          <p:nvPr/>
        </p:nvSpPr>
        <p:spPr>
          <a:xfrm>
            <a:off x="709083" y="3274905"/>
            <a:ext cx="7234266" cy="2308324"/>
          </a:xfrm>
          <a:prstGeom prst="rect">
            <a:avLst/>
          </a:prstGeom>
          <a:noFill/>
        </p:spPr>
        <p:txBody>
          <a:bodyPr wrap="square" rtlCol="0">
            <a:spAutoFit/>
          </a:bodyPr>
          <a:lstStyle/>
          <a:p>
            <a:pPr marL="285750" indent="-285750">
              <a:buFont typeface="Arial"/>
              <a:buChar char="•"/>
            </a:pPr>
            <a:r>
              <a:rPr lang="en-US" dirty="0" err="1"/>
              <a:t>Skadestedsfaktorene</a:t>
            </a:r>
            <a:endParaRPr lang="en-US" dirty="0"/>
          </a:p>
          <a:p>
            <a:pPr lvl="4"/>
            <a:r>
              <a:rPr lang="en-US" dirty="0"/>
              <a:t>-</a:t>
            </a:r>
            <a:r>
              <a:rPr lang="en-US" dirty="0" err="1"/>
              <a:t>bygning</a:t>
            </a:r>
            <a:endParaRPr lang="en-US" dirty="0"/>
          </a:p>
          <a:p>
            <a:pPr lvl="4"/>
            <a:r>
              <a:rPr lang="en-US" dirty="0"/>
              <a:t>-</a:t>
            </a:r>
            <a:r>
              <a:rPr lang="en-US" dirty="0" err="1"/>
              <a:t>brann</a:t>
            </a:r>
            <a:endParaRPr lang="en-US" dirty="0"/>
          </a:p>
          <a:p>
            <a:pPr lvl="4"/>
            <a:r>
              <a:rPr lang="en-US" dirty="0"/>
              <a:t>-</a:t>
            </a:r>
            <a:r>
              <a:rPr lang="en-US" dirty="0" err="1"/>
              <a:t>virksomhet</a:t>
            </a:r>
            <a:endParaRPr lang="en-US" dirty="0"/>
          </a:p>
          <a:p>
            <a:pPr lvl="4"/>
            <a:r>
              <a:rPr lang="en-US" dirty="0"/>
              <a:t>-</a:t>
            </a:r>
            <a:r>
              <a:rPr lang="en-US" dirty="0" err="1"/>
              <a:t>mennesker</a:t>
            </a:r>
            <a:endParaRPr lang="en-US" dirty="0"/>
          </a:p>
          <a:p>
            <a:pPr lvl="4"/>
            <a:r>
              <a:rPr lang="en-US" dirty="0"/>
              <a:t>-</a:t>
            </a:r>
            <a:r>
              <a:rPr lang="en-US" dirty="0" err="1"/>
              <a:t>risiko</a:t>
            </a:r>
            <a:endParaRPr lang="en-US" dirty="0"/>
          </a:p>
          <a:p>
            <a:pPr lvl="4"/>
            <a:r>
              <a:rPr lang="en-US" dirty="0"/>
              <a:t>-</a:t>
            </a:r>
            <a:r>
              <a:rPr lang="en-US" dirty="0" err="1"/>
              <a:t>omgivelse</a:t>
            </a:r>
            <a:endParaRPr lang="en-US" dirty="0"/>
          </a:p>
          <a:p>
            <a:endParaRPr lang="en-US" dirty="0"/>
          </a:p>
        </p:txBody>
      </p:sp>
      <p:sp>
        <p:nvSpPr>
          <p:cNvPr id="6" name="TextBox 5"/>
          <p:cNvSpPr txBox="1"/>
          <p:nvPr/>
        </p:nvSpPr>
        <p:spPr>
          <a:xfrm>
            <a:off x="709083" y="4706065"/>
            <a:ext cx="6997042" cy="1754327"/>
          </a:xfrm>
          <a:prstGeom prst="rect">
            <a:avLst/>
          </a:prstGeom>
          <a:noFill/>
        </p:spPr>
        <p:txBody>
          <a:bodyPr wrap="square" rtlCol="0">
            <a:spAutoFit/>
          </a:bodyPr>
          <a:lstStyle/>
          <a:p>
            <a:pPr lvl="4"/>
            <a:endParaRPr lang="en-US" dirty="0"/>
          </a:p>
          <a:p>
            <a:pPr marL="285750" indent="-285750">
              <a:buFont typeface="Arial"/>
              <a:buChar char="•"/>
            </a:pPr>
            <a:endParaRPr lang="en-US" dirty="0" smtClean="0"/>
          </a:p>
          <a:p>
            <a:pPr marL="285750" indent="-285750">
              <a:buFont typeface="Arial"/>
              <a:buChar char="•"/>
            </a:pPr>
            <a:r>
              <a:rPr lang="en-US" dirty="0" err="1" smtClean="0"/>
              <a:t>Riktig</a:t>
            </a:r>
            <a:r>
              <a:rPr lang="en-US" dirty="0" smtClean="0"/>
              <a:t> </a:t>
            </a:r>
            <a:r>
              <a:rPr lang="en-US" dirty="0" err="1"/>
              <a:t>ressurs</a:t>
            </a:r>
            <a:endParaRPr lang="en-US" dirty="0"/>
          </a:p>
          <a:p>
            <a:pPr marL="285750" indent="-285750">
              <a:buFont typeface="Arial"/>
              <a:buChar char="•"/>
            </a:pPr>
            <a:r>
              <a:rPr lang="en-US" dirty="0" err="1"/>
              <a:t>Kritiske</a:t>
            </a:r>
            <a:r>
              <a:rPr lang="en-US" dirty="0"/>
              <a:t> </a:t>
            </a:r>
            <a:r>
              <a:rPr lang="en-US" dirty="0" err="1"/>
              <a:t>faktorer</a:t>
            </a:r>
            <a:endParaRPr lang="en-US" dirty="0"/>
          </a:p>
          <a:p>
            <a:pPr marL="285750" indent="-285750">
              <a:buFont typeface="Arial"/>
              <a:buChar char="•"/>
            </a:pPr>
            <a:r>
              <a:rPr lang="en-US" dirty="0" err="1"/>
              <a:t>Informere</a:t>
            </a:r>
            <a:r>
              <a:rPr lang="en-US" dirty="0"/>
              <a:t> </a:t>
            </a:r>
            <a:r>
              <a:rPr lang="en-US" dirty="0" err="1"/>
              <a:t>alle</a:t>
            </a:r>
            <a:r>
              <a:rPr lang="en-US" dirty="0"/>
              <a:t> (FMM), </a:t>
            </a:r>
            <a:r>
              <a:rPr lang="en-US" dirty="0" err="1"/>
              <a:t>forberedende</a:t>
            </a:r>
            <a:r>
              <a:rPr lang="en-US" dirty="0"/>
              <a:t> </a:t>
            </a:r>
            <a:r>
              <a:rPr lang="en-US" dirty="0" err="1"/>
              <a:t>tiltak</a:t>
            </a:r>
            <a:r>
              <a:rPr lang="en-US" dirty="0"/>
              <a:t>/</a:t>
            </a:r>
            <a:r>
              <a:rPr lang="en-US" dirty="0" err="1"/>
              <a:t>midlertidig</a:t>
            </a:r>
            <a:r>
              <a:rPr lang="en-US" dirty="0"/>
              <a:t> </a:t>
            </a:r>
            <a:r>
              <a:rPr lang="en-US" dirty="0" err="1"/>
              <a:t>innsatsordre</a:t>
            </a:r>
            <a:endParaRPr lang="en-US" dirty="0"/>
          </a:p>
          <a:p>
            <a:endParaRPr lang="en-US" dirty="0"/>
          </a:p>
        </p:txBody>
      </p:sp>
    </p:spTree>
    <p:extLst>
      <p:ext uri="{BB962C8B-B14F-4D97-AF65-F5344CB8AC3E}">
        <p14:creationId xmlns:p14="http://schemas.microsoft.com/office/powerpoint/2010/main" val="6060333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987" y="2179119"/>
            <a:ext cx="5964223" cy="1754327"/>
          </a:xfrm>
          <a:prstGeom prst="rect">
            <a:avLst/>
          </a:prstGeom>
          <a:noFill/>
        </p:spPr>
        <p:txBody>
          <a:bodyPr wrap="square" rtlCol="0">
            <a:spAutoFit/>
          </a:bodyPr>
          <a:lstStyle/>
          <a:p>
            <a:r>
              <a:rPr lang="nb-NO" b="1" i="1" dirty="0"/>
              <a:t>Bygningen</a:t>
            </a:r>
            <a:r>
              <a:rPr lang="nb-NO" i="1" dirty="0"/>
              <a:t> </a:t>
            </a:r>
            <a:endParaRPr lang="nb-NO" dirty="0"/>
          </a:p>
          <a:p>
            <a:r>
              <a:rPr lang="nb-NO" dirty="0"/>
              <a:t>Kartlegg bygningens størrelse og utforming, alder og bygningsmåte. Hvilke aktive eller passiv systemer finnes som for eksempel </a:t>
            </a:r>
            <a:r>
              <a:rPr lang="nb-NO" dirty="0" err="1"/>
              <a:t>røykluker</a:t>
            </a:r>
            <a:r>
              <a:rPr lang="nb-NO" dirty="0"/>
              <a:t>, slokkesystemer, branncellebegrensninger og skillekonstruksjoner? </a:t>
            </a:r>
          </a:p>
          <a:p>
            <a:endParaRPr lang="en-US" dirty="0"/>
          </a:p>
        </p:txBody>
      </p:sp>
    </p:spTree>
    <p:extLst>
      <p:ext uri="{BB962C8B-B14F-4D97-AF65-F5344CB8AC3E}">
        <p14:creationId xmlns:p14="http://schemas.microsoft.com/office/powerpoint/2010/main" val="2955215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9536" y="2166666"/>
            <a:ext cx="6362667" cy="1754327"/>
          </a:xfrm>
          <a:prstGeom prst="rect">
            <a:avLst/>
          </a:prstGeom>
          <a:noFill/>
        </p:spPr>
        <p:txBody>
          <a:bodyPr wrap="square" rtlCol="0">
            <a:spAutoFit/>
          </a:bodyPr>
          <a:lstStyle/>
          <a:p>
            <a:r>
              <a:rPr lang="nb-NO" b="1" i="1" dirty="0"/>
              <a:t>Brannen</a:t>
            </a:r>
            <a:r>
              <a:rPr lang="nb-NO" i="1" dirty="0"/>
              <a:t> </a:t>
            </a:r>
            <a:endParaRPr lang="nb-NO" dirty="0"/>
          </a:p>
          <a:p>
            <a:r>
              <a:rPr lang="nb-NO" dirty="0"/>
              <a:t>Kartlegg omfang og ytre grenser. Hvor i konstruksjonen er brannen lokalisert? Hvordan er spredningsretningen og hastigheten på brannrøyken? Er brannen nær overtenning? Er brannen ventilasjonskontrollert? </a:t>
            </a:r>
          </a:p>
          <a:p>
            <a:endParaRPr lang="en-US" dirty="0"/>
          </a:p>
        </p:txBody>
      </p:sp>
    </p:spTree>
    <p:extLst>
      <p:ext uri="{BB962C8B-B14F-4D97-AF65-F5344CB8AC3E}">
        <p14:creationId xmlns:p14="http://schemas.microsoft.com/office/powerpoint/2010/main" val="21607462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ÅBV for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øknad formann 2016" id="{628C4457-5DDB-8E48-80D9-D10DBB8D359C}" vid="{E5C95867-823D-E442-A0C2-629901F6C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ÅBV forside.thmx</Template>
  <TotalTime>1187</TotalTime>
  <Words>1193</Words>
  <Application>Microsoft Office PowerPoint</Application>
  <PresentationFormat>Skjermfremvisning (4:3)</PresentationFormat>
  <Paragraphs>209</Paragraphs>
  <Slides>41</Slides>
  <Notes>4</Notes>
  <HiddenSlides>20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41</vt:i4>
      </vt:variant>
    </vt:vector>
  </HeadingPairs>
  <TitlesOfParts>
    <vt:vector size="45" baseType="lpstr">
      <vt:lpstr>Arial</vt:lpstr>
      <vt:lpstr>Calibri</vt:lpstr>
      <vt:lpstr>Mangal</vt:lpstr>
      <vt:lpstr>ÅBV forside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Aam</dc:creator>
  <cp:lastModifiedBy>Brann Utrykningleder</cp:lastModifiedBy>
  <cp:revision>62</cp:revision>
  <dcterms:created xsi:type="dcterms:W3CDTF">2017-10-21T10:49:48Z</dcterms:created>
  <dcterms:modified xsi:type="dcterms:W3CDTF">2020-05-04T14:24:53Z</dcterms:modified>
</cp:coreProperties>
</file>