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4"/>
  </p:sldMasterIdLst>
  <p:notesMasterIdLst>
    <p:notesMasterId r:id="rId58"/>
  </p:notesMasterIdLst>
  <p:sldIdLst>
    <p:sldId id="308" r:id="rId5"/>
    <p:sldId id="294" r:id="rId6"/>
    <p:sldId id="279" r:id="rId7"/>
    <p:sldId id="305" r:id="rId8"/>
    <p:sldId id="260" r:id="rId9"/>
    <p:sldId id="297" r:id="rId10"/>
    <p:sldId id="272" r:id="rId11"/>
    <p:sldId id="275" r:id="rId12"/>
    <p:sldId id="306" r:id="rId13"/>
    <p:sldId id="280" r:id="rId14"/>
    <p:sldId id="310" r:id="rId15"/>
    <p:sldId id="293" r:id="rId16"/>
    <p:sldId id="304" r:id="rId17"/>
    <p:sldId id="292" r:id="rId18"/>
    <p:sldId id="284" r:id="rId19"/>
    <p:sldId id="300" r:id="rId20"/>
    <p:sldId id="303" r:id="rId21"/>
    <p:sldId id="313" r:id="rId22"/>
    <p:sldId id="307" r:id="rId23"/>
    <p:sldId id="282" r:id="rId24"/>
    <p:sldId id="285" r:id="rId25"/>
    <p:sldId id="311" r:id="rId26"/>
    <p:sldId id="302" r:id="rId27"/>
    <p:sldId id="301" r:id="rId28"/>
    <p:sldId id="299" r:id="rId29"/>
    <p:sldId id="309" r:id="rId30"/>
    <p:sldId id="314" r:id="rId31"/>
    <p:sldId id="312" r:id="rId32"/>
    <p:sldId id="315" r:id="rId33"/>
    <p:sldId id="340" r:id="rId34"/>
    <p:sldId id="318" r:id="rId35"/>
    <p:sldId id="319" r:id="rId36"/>
    <p:sldId id="320" r:id="rId37"/>
    <p:sldId id="316" r:id="rId38"/>
    <p:sldId id="323" r:id="rId39"/>
    <p:sldId id="321" r:id="rId40"/>
    <p:sldId id="322" r:id="rId41"/>
    <p:sldId id="324" r:id="rId42"/>
    <p:sldId id="325" r:id="rId43"/>
    <p:sldId id="326" r:id="rId44"/>
    <p:sldId id="328" r:id="rId45"/>
    <p:sldId id="329" r:id="rId46"/>
    <p:sldId id="330" r:id="rId47"/>
    <p:sldId id="331" r:id="rId48"/>
    <p:sldId id="332" r:id="rId49"/>
    <p:sldId id="317" r:id="rId50"/>
    <p:sldId id="333" r:id="rId51"/>
    <p:sldId id="334" r:id="rId52"/>
    <p:sldId id="335" r:id="rId53"/>
    <p:sldId id="336" r:id="rId54"/>
    <p:sldId id="337" r:id="rId55"/>
    <p:sldId id="338" r:id="rId56"/>
    <p:sldId id="33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87554" autoAdjust="0"/>
  </p:normalViewPr>
  <p:slideViewPr>
    <p:cSldViewPr snapToGrid="0">
      <p:cViewPr varScale="1">
        <p:scale>
          <a:sx n="83" d="100"/>
          <a:sy n="83" d="100"/>
        </p:scale>
        <p:origin x="1109"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EA4A4-E6BE-9745-8943-BA2564B28E72}" type="datetimeFigureOut">
              <a:rPr lang="nb-NO" smtClean="0"/>
              <a:t>05.12.2024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12FED-1B16-7D45-A899-11EC5940C619}" type="slidenum">
              <a:rPr lang="nb-NO" smtClean="0"/>
              <a:t>‹#›</a:t>
            </a:fld>
            <a:endParaRPr lang="nb-NO"/>
          </a:p>
        </p:txBody>
      </p:sp>
    </p:spTree>
    <p:extLst>
      <p:ext uri="{BB962C8B-B14F-4D97-AF65-F5344CB8AC3E}">
        <p14:creationId xmlns:p14="http://schemas.microsoft.com/office/powerpoint/2010/main" val="376020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a:t>
            </a:fld>
            <a:endParaRPr lang="nb-NO"/>
          </a:p>
        </p:txBody>
      </p:sp>
    </p:spTree>
    <p:extLst>
      <p:ext uri="{BB962C8B-B14F-4D97-AF65-F5344CB8AC3E}">
        <p14:creationId xmlns:p14="http://schemas.microsoft.com/office/powerpoint/2010/main" val="1814461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11</a:t>
            </a:fld>
            <a:endParaRPr lang="nb-NO"/>
          </a:p>
        </p:txBody>
      </p:sp>
    </p:spTree>
    <p:extLst>
      <p:ext uri="{BB962C8B-B14F-4D97-AF65-F5344CB8AC3E}">
        <p14:creationId xmlns:p14="http://schemas.microsoft.com/office/powerpoint/2010/main" val="3265699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12</a:t>
            </a:fld>
            <a:endParaRPr lang="nb-NO"/>
          </a:p>
        </p:txBody>
      </p:sp>
    </p:spTree>
    <p:extLst>
      <p:ext uri="{BB962C8B-B14F-4D97-AF65-F5344CB8AC3E}">
        <p14:creationId xmlns:p14="http://schemas.microsoft.com/office/powerpoint/2010/main" val="248442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AMK Vestfold</a:t>
            </a:r>
            <a:r>
              <a:rPr lang="nb-NO" baseline="0" dirty="0"/>
              <a:t>-Telemark har LOKALT STARTKORT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13</a:t>
            </a:fld>
            <a:endParaRPr lang="nb-NO"/>
          </a:p>
        </p:txBody>
      </p:sp>
    </p:spTree>
    <p:extLst>
      <p:ext uri="{BB962C8B-B14F-4D97-AF65-F5344CB8AC3E}">
        <p14:creationId xmlns:p14="http://schemas.microsoft.com/office/powerpoint/2010/main" val="3118370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chemeClr val="tx2">
                    <a:lumMod val="75000"/>
                  </a:schemeClr>
                </a:solidFill>
              </a:rPr>
              <a:t>AMK Vestfold-Telemark</a:t>
            </a:r>
            <a:r>
              <a:rPr lang="nb-NO" baseline="0" dirty="0">
                <a:solidFill>
                  <a:schemeClr val="tx2">
                    <a:lumMod val="75000"/>
                  </a:schemeClr>
                </a:solidFill>
              </a:rPr>
              <a:t> har LOKAL INSTRUKSJONSKORT for Bevisstløs voksen (kommer senere)</a:t>
            </a:r>
            <a:endParaRPr lang="nb-NO" dirty="0">
              <a:solidFill>
                <a:schemeClr val="tx2">
                  <a:lumMod val="75000"/>
                </a:schemeClr>
              </a:solidFill>
            </a:endParaRPr>
          </a:p>
        </p:txBody>
      </p:sp>
      <p:sp>
        <p:nvSpPr>
          <p:cNvPr id="4" name="Plassholder for lysbildenummer 3"/>
          <p:cNvSpPr>
            <a:spLocks noGrp="1"/>
          </p:cNvSpPr>
          <p:nvPr>
            <p:ph type="sldNum" sz="quarter" idx="5"/>
          </p:nvPr>
        </p:nvSpPr>
        <p:spPr/>
        <p:txBody>
          <a:bodyPr/>
          <a:lstStyle/>
          <a:p>
            <a:fld id="{0E812FED-1B16-7D45-A899-11EC5940C619}" type="slidenum">
              <a:rPr lang="nb-NO" smtClean="0"/>
              <a:t>14</a:t>
            </a:fld>
            <a:endParaRPr lang="nb-NO"/>
          </a:p>
        </p:txBody>
      </p:sp>
    </p:spTree>
    <p:extLst>
      <p:ext uri="{BB962C8B-B14F-4D97-AF65-F5344CB8AC3E}">
        <p14:creationId xmlns:p14="http://schemas.microsoft.com/office/powerpoint/2010/main" val="647428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Side</a:t>
            </a:r>
            <a:r>
              <a:rPr lang="nb-NO" baseline="0" dirty="0"/>
              <a:t> 2 ligger våre lokale prosedyrer </a:t>
            </a:r>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15</a:t>
            </a:fld>
            <a:endParaRPr lang="nb-NO"/>
          </a:p>
        </p:txBody>
      </p:sp>
    </p:spTree>
    <p:extLst>
      <p:ext uri="{BB962C8B-B14F-4D97-AF65-F5344CB8AC3E}">
        <p14:creationId xmlns:p14="http://schemas.microsoft.com/office/powerpoint/2010/main" val="4186323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 varsling har vi noen lokale prosedyrer, og likevel er flere</a:t>
            </a:r>
            <a:r>
              <a:rPr lang="nb-NO" baseline="0" dirty="0"/>
              <a:t> lagt inn i nasjonal NIMN</a:t>
            </a:r>
            <a:r>
              <a:rPr lang="nb-NO" baseline="0" dirty="0">
                <a:sym typeface="Wingdings" panose="05000000000000000000" pitchFamily="2" charset="2"/>
              </a:rPr>
              <a:t> dermed er det lurt å ta en kikk der både for MO og RK</a:t>
            </a:r>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16</a:t>
            </a:fld>
            <a:endParaRPr lang="nb-NO"/>
          </a:p>
        </p:txBody>
      </p:sp>
    </p:spTree>
    <p:extLst>
      <p:ext uri="{BB962C8B-B14F-4D97-AF65-F5344CB8AC3E}">
        <p14:creationId xmlns:p14="http://schemas.microsoft.com/office/powerpoint/2010/main" val="1656245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dirty="0">
                <a:solidFill>
                  <a:schemeClr val="tx2">
                    <a:lumMod val="75000"/>
                  </a:schemeClr>
                </a:solidFill>
              </a:rPr>
              <a:t>OBS: «RØDE FLAGG», og</a:t>
            </a:r>
            <a:r>
              <a:rPr lang="nb-NO" sz="1200" baseline="0" dirty="0">
                <a:solidFill>
                  <a:schemeClr val="tx2">
                    <a:lumMod val="75000"/>
                  </a:schemeClr>
                </a:solidFill>
              </a:rPr>
              <a:t> RISIKOMOMENTER for selvmord.</a:t>
            </a:r>
            <a:endParaRPr lang="nb-NO" sz="1200" dirty="0">
              <a:solidFill>
                <a:schemeClr val="tx2">
                  <a:lumMod val="75000"/>
                </a:schemeClr>
              </a:solidFill>
            </a:endParaRPr>
          </a:p>
        </p:txBody>
      </p:sp>
      <p:sp>
        <p:nvSpPr>
          <p:cNvPr id="4" name="Plassholder for lysbildenummer 3"/>
          <p:cNvSpPr>
            <a:spLocks noGrp="1"/>
          </p:cNvSpPr>
          <p:nvPr>
            <p:ph type="sldNum" sz="quarter" idx="5"/>
          </p:nvPr>
        </p:nvSpPr>
        <p:spPr/>
        <p:txBody>
          <a:bodyPr/>
          <a:lstStyle/>
          <a:p>
            <a:fld id="{0E812FED-1B16-7D45-A899-11EC5940C619}" type="slidenum">
              <a:rPr lang="nb-NO" smtClean="0"/>
              <a:t>17</a:t>
            </a:fld>
            <a:endParaRPr lang="nb-NO"/>
          </a:p>
        </p:txBody>
      </p:sp>
    </p:spTree>
    <p:extLst>
      <p:ext uri="{BB962C8B-B14F-4D97-AF65-F5344CB8AC3E}">
        <p14:creationId xmlns:p14="http://schemas.microsoft.com/office/powerpoint/2010/main" val="1135417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dirty="0">
                <a:solidFill>
                  <a:schemeClr val="tx2">
                    <a:lumMod val="75000"/>
                  </a:schemeClr>
                </a:solidFill>
              </a:rPr>
              <a:t>Se VARSLING: </a:t>
            </a:r>
          </a:p>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20</a:t>
            </a:fld>
            <a:endParaRPr lang="nb-NO"/>
          </a:p>
        </p:txBody>
      </p:sp>
    </p:spTree>
    <p:extLst>
      <p:ext uri="{BB962C8B-B14F-4D97-AF65-F5344CB8AC3E}">
        <p14:creationId xmlns:p14="http://schemas.microsoft.com/office/powerpoint/2010/main" val="33400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21</a:t>
            </a:fld>
            <a:endParaRPr lang="nb-NO"/>
          </a:p>
        </p:txBody>
      </p:sp>
    </p:spTree>
    <p:extLst>
      <p:ext uri="{BB962C8B-B14F-4D97-AF65-F5344CB8AC3E}">
        <p14:creationId xmlns:p14="http://schemas.microsoft.com/office/powerpoint/2010/main" val="3335228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22</a:t>
            </a:fld>
            <a:endParaRPr lang="nb-NO"/>
          </a:p>
        </p:txBody>
      </p:sp>
    </p:spTree>
    <p:extLst>
      <p:ext uri="{BB962C8B-B14F-4D97-AF65-F5344CB8AC3E}">
        <p14:creationId xmlns:p14="http://schemas.microsoft.com/office/powerpoint/2010/main" val="405785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20000"/>
              </a:lnSpc>
              <a:buFont typeface="Systemfont normal"/>
              <a:buChar char="-"/>
            </a:pPr>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a:t>
            </a:fld>
            <a:endParaRPr lang="nb-NO"/>
          </a:p>
        </p:txBody>
      </p:sp>
    </p:spTree>
    <p:extLst>
      <p:ext uri="{BB962C8B-B14F-4D97-AF65-F5344CB8AC3E}">
        <p14:creationId xmlns:p14="http://schemas.microsoft.com/office/powerpoint/2010/main" val="354145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23</a:t>
            </a:fld>
            <a:endParaRPr lang="nb-NO"/>
          </a:p>
        </p:txBody>
      </p:sp>
    </p:spTree>
    <p:extLst>
      <p:ext uri="{BB962C8B-B14F-4D97-AF65-F5344CB8AC3E}">
        <p14:creationId xmlns:p14="http://schemas.microsoft.com/office/powerpoint/2010/main" val="2058721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OBS:</a:t>
            </a:r>
            <a:r>
              <a:rPr lang="nb-NO" baseline="0" dirty="0"/>
              <a:t> Lagt inn flere punkter under kommunikasjon som er oppimot hva VI underviser i mht Kommunikasjonspsykologi </a:t>
            </a:r>
            <a:r>
              <a:rPr lang="nb-NO" baseline="0" dirty="0">
                <a:sym typeface="Wingdings" panose="05000000000000000000" pitchFamily="2" charset="2"/>
              </a:rPr>
              <a:t>)</a:t>
            </a:r>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24</a:t>
            </a:fld>
            <a:endParaRPr lang="nb-NO"/>
          </a:p>
        </p:txBody>
      </p:sp>
    </p:spTree>
    <p:extLst>
      <p:ext uri="{BB962C8B-B14F-4D97-AF65-F5344CB8AC3E}">
        <p14:creationId xmlns:p14="http://schemas.microsoft.com/office/powerpoint/2010/main" val="33536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25</a:t>
            </a:fld>
            <a:endParaRPr lang="nb-NO"/>
          </a:p>
        </p:txBody>
      </p:sp>
    </p:spTree>
    <p:extLst>
      <p:ext uri="{BB962C8B-B14F-4D97-AF65-F5344CB8AC3E}">
        <p14:creationId xmlns:p14="http://schemas.microsoft.com/office/powerpoint/2010/main" val="2860920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lokal</a:t>
            </a:r>
            <a:r>
              <a:rPr lang="nb-NO" baseline="0" dirty="0"/>
              <a:t> tilpasning når det gjelder NEWS2 score voksen. NIMN har også lagt inn NEWS score for barn! OBS dette </a:t>
            </a:r>
            <a:r>
              <a:rPr lang="nb-NO" baseline="0" dirty="0">
                <a:sym typeface="Wingdings" panose="05000000000000000000" pitchFamily="2" charset="2"/>
              </a:rPr>
              <a:t></a:t>
            </a:r>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26</a:t>
            </a:fld>
            <a:endParaRPr lang="nb-NO"/>
          </a:p>
        </p:txBody>
      </p:sp>
    </p:spTree>
    <p:extLst>
      <p:ext uri="{BB962C8B-B14F-4D97-AF65-F5344CB8AC3E}">
        <p14:creationId xmlns:p14="http://schemas.microsoft.com/office/powerpoint/2010/main" val="4100769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fleste av våre lokale prosedyrer</a:t>
            </a:r>
            <a:r>
              <a:rPr lang="nb-NO" baseline="0" dirty="0"/>
              <a:t> er nå implementert i nasjonal NIMN! </a:t>
            </a:r>
            <a:r>
              <a:rPr lang="nb-NO" baseline="0" dirty="0">
                <a:sym typeface="Wingdings" panose="05000000000000000000" pitchFamily="2" charset="2"/>
              </a:rPr>
              <a:t> Vi går nå gjennom de som gjenstår. </a:t>
            </a:r>
          </a:p>
          <a:p>
            <a:r>
              <a:rPr lang="nb-NO" baseline="0" dirty="0">
                <a:sym typeface="Wingdings" panose="05000000000000000000" pitchFamily="2" charset="2"/>
              </a:rPr>
              <a:t>Revisjonen er oversendt NAKOS for å få lagt inn engelske flagg til lokale prosedyrer som har engelsk versjon. </a:t>
            </a:r>
          </a:p>
          <a:p>
            <a:r>
              <a:rPr lang="nb-NO" baseline="0" dirty="0">
                <a:sym typeface="Wingdings" panose="05000000000000000000" pitchFamily="2" charset="2"/>
              </a:rPr>
              <a:t>Under flere av «LOKAL TILPASNING» er det lagt inn «LINK TIL BLIKSUND». Dette er fordi vi har kortet ned teksten til det absolutt nødvendige, samtidig får man rask tilgang på utdypende tekst i Bliksund. Er du ikke innlogget i Bliksund ved oppstart i AMK, kommer du til innloggingssiden når du klikker på LINK TIL BLIKSUND. Når du har logget deg inn, kommer du til link til tiltakskortet det gjelder..</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27</a:t>
            </a:fld>
            <a:endParaRPr lang="nb-NO"/>
          </a:p>
        </p:txBody>
      </p:sp>
    </p:spTree>
    <p:extLst>
      <p:ext uri="{BB962C8B-B14F-4D97-AF65-F5344CB8AC3E}">
        <p14:creationId xmlns:p14="http://schemas.microsoft.com/office/powerpoint/2010/main" val="2235076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Lokalt Startkort, </a:t>
            </a:r>
          </a:p>
          <a:p>
            <a:pPr marL="171450" indent="-171450">
              <a:buFont typeface="Arial" panose="020B0604020202020204" pitchFamily="34" charset="0"/>
              <a:buChar char="•"/>
            </a:pPr>
            <a:r>
              <a:rPr lang="nb-NO" dirty="0"/>
              <a:t>Introsetning, Relasjonsbyggende</a:t>
            </a:r>
            <a:r>
              <a:rPr lang="nb-NO" baseline="0" dirty="0"/>
              <a:t> ferdigheter. 4 kjerneopplysninger.</a:t>
            </a:r>
          </a:p>
          <a:p>
            <a:pPr marL="171450" indent="-171450">
              <a:buFont typeface="Arial" panose="020B0604020202020204" pitchFamily="34" charset="0"/>
              <a:buChar char="•"/>
            </a:pPr>
            <a:r>
              <a:rPr lang="nb-NO" dirty="0"/>
              <a:t>Tlf nummer skal kun spørres ved databortfall, spesielle omstendigheter og når annen etat har mottatt henvendelsen.  ​</a:t>
            </a:r>
          </a:p>
          <a:p>
            <a:pPr marL="171450" indent="-171450">
              <a:buFont typeface="Arial" panose="020B0604020202020204" pitchFamily="34" charset="0"/>
              <a:buChar char="•"/>
            </a:pPr>
            <a:r>
              <a:rPr lang="nb-NO" dirty="0"/>
              <a:t>Ressurskoordinator jobber med å finne adresse via AML posisjon. Dersom denne ikke er snever nok, skriver de i forklaring til adressefelt i AMIS: AML posisjon ikke sikret.​</a:t>
            </a:r>
          </a:p>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29</a:t>
            </a:fld>
            <a:endParaRPr lang="nb-NO"/>
          </a:p>
        </p:txBody>
      </p:sp>
    </p:spTree>
    <p:extLst>
      <p:ext uri="{BB962C8B-B14F-4D97-AF65-F5344CB8AC3E}">
        <p14:creationId xmlns:p14="http://schemas.microsoft.com/office/powerpoint/2010/main" val="2923693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Engelsk Lokalt </a:t>
            </a:r>
            <a:r>
              <a:rPr lang="nb-NO" dirty="0" err="1"/>
              <a:t>startkort</a:t>
            </a:r>
            <a:r>
              <a:rPr lang="nb-NO" dirty="0"/>
              <a:t>, </a:t>
            </a:r>
          </a:p>
          <a:p>
            <a:pPr marL="171450" indent="-171450">
              <a:buFont typeface="Arial" panose="020B0604020202020204" pitchFamily="34" charset="0"/>
              <a:buChar char="•"/>
            </a:pPr>
            <a:r>
              <a:rPr lang="nb-NO" dirty="0"/>
              <a:t>Introsetning, Relasjonsbyggende</a:t>
            </a:r>
            <a:r>
              <a:rPr lang="nb-NO" baseline="0" dirty="0"/>
              <a:t> ferdigheter. 4 kjerneopplysninger.</a:t>
            </a:r>
          </a:p>
          <a:p>
            <a:pPr marL="171450" indent="-171450">
              <a:buFont typeface="Arial" panose="020B0604020202020204" pitchFamily="34" charset="0"/>
              <a:buChar char="•"/>
            </a:pPr>
            <a:r>
              <a:rPr lang="nb-NO" dirty="0"/>
              <a:t>Tlf nummer skal kun spørres ved databortfall, spesielle omstendigheter og når annen etat har mottatt henvendelsen.  ​</a:t>
            </a:r>
          </a:p>
          <a:p>
            <a:pPr marL="171450" indent="-171450">
              <a:buFont typeface="Arial" panose="020B0604020202020204" pitchFamily="34" charset="0"/>
              <a:buChar char="•"/>
            </a:pPr>
            <a:r>
              <a:rPr lang="nb-NO" dirty="0"/>
              <a:t>Ressurskoordinator jobber med å finne adresse via AML posisjon. Dersom denne ikke er snever nok, skriver de i forklaring til adressefelt i AMIS: AML posisjon ikke sikret.​</a:t>
            </a:r>
          </a:p>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30</a:t>
            </a:fld>
            <a:endParaRPr lang="nb-NO"/>
          </a:p>
        </p:txBody>
      </p:sp>
    </p:spTree>
    <p:extLst>
      <p:ext uri="{BB962C8B-B14F-4D97-AF65-F5344CB8AC3E}">
        <p14:creationId xmlns:p14="http://schemas.microsoft.com/office/powerpoint/2010/main" val="982734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Lagt inn en påminnelse på s. 2 ved</a:t>
            </a:r>
            <a:r>
              <a:rPr lang="nb-NO" baseline="0" dirty="0"/>
              <a:t> Lokalt Startkort om NEWS. Og hurtiglink til KAP 41 (Bestilt oppdrag, Somatikk) hvor lokal NEWS tabell er lagt inn. Også lagt inn Link til Bliksund mht påminnelse om at man kan be om beslutningsstøtte av sykehusleger/sykehuspersonell.</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31</a:t>
            </a:fld>
            <a:endParaRPr lang="nb-NO"/>
          </a:p>
        </p:txBody>
      </p:sp>
    </p:spTree>
    <p:extLst>
      <p:ext uri="{BB962C8B-B14F-4D97-AF65-F5344CB8AC3E}">
        <p14:creationId xmlns:p14="http://schemas.microsoft.com/office/powerpoint/2010/main" val="3329002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kern="1200" dirty="0">
                <a:solidFill>
                  <a:schemeClr val="tx1"/>
                </a:solidFill>
                <a:effectLst/>
                <a:latin typeface="+mn-lt"/>
                <a:ea typeface="+mn-ea"/>
                <a:cs typeface="+mn-cs"/>
              </a:rPr>
              <a:t> LINK TIL BLIKSUND; utfyllende informasjonstekst rundt lokal tilpasning.</a:t>
            </a:r>
            <a:r>
              <a:rPr lang="nb-NO" sz="1200" b="0" i="0" kern="1200" baseline="0" dirty="0">
                <a:solidFill>
                  <a:schemeClr val="tx1"/>
                </a:solidFill>
                <a:effectLst/>
                <a:latin typeface="+mn-lt"/>
                <a:ea typeface="+mn-ea"/>
                <a:cs typeface="+mn-cs"/>
              </a:rPr>
              <a:t> F. eks; Trippelvarsling ved mulig hjertestans i offentlig rom; en lengre prosedyre som også omhandler hva 110 og 112 gjør.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 NAKOS</a:t>
            </a:r>
            <a:r>
              <a:rPr lang="nb-NO" sz="1200" b="0" i="0" kern="1200" baseline="0" dirty="0">
                <a:solidFill>
                  <a:schemeClr val="tx1"/>
                </a:solidFill>
                <a:effectLst/>
                <a:latin typeface="+mn-lt"/>
                <a:ea typeface="+mn-ea"/>
                <a:cs typeface="+mn-cs"/>
              </a:rPr>
              <a:t> legger inn engelsk flagg slik at vi kommer rett til lokalt instruksjonskort engelsk versjon.</a:t>
            </a:r>
            <a:endParaRPr lang="nb-NO" dirty="0"/>
          </a:p>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32</a:t>
            </a:fld>
            <a:endParaRPr lang="nb-NO"/>
          </a:p>
        </p:txBody>
      </p:sp>
    </p:spTree>
    <p:extLst>
      <p:ext uri="{BB962C8B-B14F-4D97-AF65-F5344CB8AC3E}">
        <p14:creationId xmlns:p14="http://schemas.microsoft.com/office/powerpoint/2010/main" val="1285087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her er den engelske versjonen.</a:t>
            </a:r>
          </a:p>
        </p:txBody>
      </p:sp>
      <p:sp>
        <p:nvSpPr>
          <p:cNvPr id="4" name="Plassholder for lysbildenummer 3"/>
          <p:cNvSpPr>
            <a:spLocks noGrp="1"/>
          </p:cNvSpPr>
          <p:nvPr>
            <p:ph type="sldNum" sz="quarter" idx="10"/>
          </p:nvPr>
        </p:nvSpPr>
        <p:spPr/>
        <p:txBody>
          <a:bodyPr/>
          <a:lstStyle/>
          <a:p>
            <a:fld id="{0E812FED-1B16-7D45-A899-11EC5940C619}" type="slidenum">
              <a:rPr lang="nb-NO" smtClean="0"/>
              <a:t>33</a:t>
            </a:fld>
            <a:endParaRPr lang="nb-NO"/>
          </a:p>
        </p:txBody>
      </p:sp>
    </p:spTree>
    <p:extLst>
      <p:ext uri="{BB962C8B-B14F-4D97-AF65-F5344CB8AC3E}">
        <p14:creationId xmlns:p14="http://schemas.microsoft.com/office/powerpoint/2010/main" val="1804771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dirty="0"/>
            </a:br>
            <a:endParaRPr lang="nb-NO" dirty="0"/>
          </a:p>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3</a:t>
            </a:fld>
            <a:endParaRPr lang="nb-NO"/>
          </a:p>
        </p:txBody>
      </p:sp>
    </p:spTree>
    <p:extLst>
      <p:ext uri="{BB962C8B-B14F-4D97-AF65-F5344CB8AC3E}">
        <p14:creationId xmlns:p14="http://schemas.microsoft.com/office/powerpoint/2010/main" val="2608070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34</a:t>
            </a:fld>
            <a:endParaRPr lang="nb-NO"/>
          </a:p>
        </p:txBody>
      </p:sp>
    </p:spTree>
    <p:extLst>
      <p:ext uri="{BB962C8B-B14F-4D97-AF65-F5344CB8AC3E}">
        <p14:creationId xmlns:p14="http://schemas.microsoft.com/office/powerpoint/2010/main" val="3181398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35</a:t>
            </a:fld>
            <a:endParaRPr lang="nb-NO"/>
          </a:p>
        </p:txBody>
      </p:sp>
    </p:spTree>
    <p:extLst>
      <p:ext uri="{BB962C8B-B14F-4D97-AF65-F5344CB8AC3E}">
        <p14:creationId xmlns:p14="http://schemas.microsoft.com/office/powerpoint/2010/main" val="554288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36</a:t>
            </a:fld>
            <a:endParaRPr lang="nb-NO"/>
          </a:p>
        </p:txBody>
      </p:sp>
    </p:spTree>
    <p:extLst>
      <p:ext uri="{BB962C8B-B14F-4D97-AF65-F5344CB8AC3E}">
        <p14:creationId xmlns:p14="http://schemas.microsoft.com/office/powerpoint/2010/main" val="454395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 tilpasning. </a:t>
            </a:r>
          </a:p>
        </p:txBody>
      </p:sp>
      <p:sp>
        <p:nvSpPr>
          <p:cNvPr id="4" name="Plassholder for lysbildenummer 3"/>
          <p:cNvSpPr>
            <a:spLocks noGrp="1"/>
          </p:cNvSpPr>
          <p:nvPr>
            <p:ph type="sldNum" sz="quarter" idx="10"/>
          </p:nvPr>
        </p:nvSpPr>
        <p:spPr/>
        <p:txBody>
          <a:bodyPr/>
          <a:lstStyle/>
          <a:p>
            <a:fld id="{0E812FED-1B16-7D45-A899-11EC5940C619}" type="slidenum">
              <a:rPr lang="nb-NO" smtClean="0"/>
              <a:t>37</a:t>
            </a:fld>
            <a:endParaRPr lang="nb-NO"/>
          </a:p>
        </p:txBody>
      </p:sp>
    </p:spTree>
    <p:extLst>
      <p:ext uri="{BB962C8B-B14F-4D97-AF65-F5344CB8AC3E}">
        <p14:creationId xmlns:p14="http://schemas.microsoft.com/office/powerpoint/2010/main" val="1237262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 tilpasning.</a:t>
            </a:r>
          </a:p>
        </p:txBody>
      </p:sp>
      <p:sp>
        <p:nvSpPr>
          <p:cNvPr id="4" name="Plassholder for lysbildenummer 3"/>
          <p:cNvSpPr>
            <a:spLocks noGrp="1"/>
          </p:cNvSpPr>
          <p:nvPr>
            <p:ph type="sldNum" sz="quarter" idx="10"/>
          </p:nvPr>
        </p:nvSpPr>
        <p:spPr/>
        <p:txBody>
          <a:bodyPr/>
          <a:lstStyle/>
          <a:p>
            <a:fld id="{0E812FED-1B16-7D45-A899-11EC5940C619}" type="slidenum">
              <a:rPr lang="nb-NO" smtClean="0"/>
              <a:t>38</a:t>
            </a:fld>
            <a:endParaRPr lang="nb-NO"/>
          </a:p>
        </p:txBody>
      </p:sp>
    </p:spTree>
    <p:extLst>
      <p:ext uri="{BB962C8B-B14F-4D97-AF65-F5344CB8AC3E}">
        <p14:creationId xmlns:p14="http://schemas.microsoft.com/office/powerpoint/2010/main" val="3674673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39</a:t>
            </a:fld>
            <a:endParaRPr lang="nb-NO"/>
          </a:p>
        </p:txBody>
      </p:sp>
    </p:spTree>
    <p:extLst>
      <p:ext uri="{BB962C8B-B14F-4D97-AF65-F5344CB8AC3E}">
        <p14:creationId xmlns:p14="http://schemas.microsoft.com/office/powerpoint/2010/main" val="838133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Lokal tilpasning s 2;.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40</a:t>
            </a:fld>
            <a:endParaRPr lang="nb-NO"/>
          </a:p>
        </p:txBody>
      </p:sp>
    </p:spTree>
    <p:extLst>
      <p:ext uri="{BB962C8B-B14F-4D97-AF65-F5344CB8AC3E}">
        <p14:creationId xmlns:p14="http://schemas.microsoft.com/office/powerpoint/2010/main" val="3113059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41</a:t>
            </a:fld>
            <a:endParaRPr lang="nb-NO"/>
          </a:p>
        </p:txBody>
      </p:sp>
    </p:spTree>
    <p:extLst>
      <p:ext uri="{BB962C8B-B14F-4D97-AF65-F5344CB8AC3E}">
        <p14:creationId xmlns:p14="http://schemas.microsoft.com/office/powerpoint/2010/main" val="952940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42</a:t>
            </a:fld>
            <a:endParaRPr lang="nb-NO"/>
          </a:p>
        </p:txBody>
      </p:sp>
    </p:spTree>
    <p:extLst>
      <p:ext uri="{BB962C8B-B14F-4D97-AF65-F5344CB8AC3E}">
        <p14:creationId xmlns:p14="http://schemas.microsoft.com/office/powerpoint/2010/main" val="29204024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Lagt inn som lokal </a:t>
            </a:r>
            <a:r>
              <a:rPr lang="nb-NO"/>
              <a:t>prosedyrer jfr. </a:t>
            </a:r>
            <a:r>
              <a:rPr lang="nb-NO" dirty="0"/>
              <a:t>Fagdag med innspill fra Elin Saga 19.11.24.</a:t>
            </a:r>
          </a:p>
        </p:txBody>
      </p:sp>
      <p:sp>
        <p:nvSpPr>
          <p:cNvPr id="4" name="Plassholder for lysbildenummer 3"/>
          <p:cNvSpPr>
            <a:spLocks noGrp="1"/>
          </p:cNvSpPr>
          <p:nvPr>
            <p:ph type="sldNum" sz="quarter" idx="10"/>
          </p:nvPr>
        </p:nvSpPr>
        <p:spPr/>
        <p:txBody>
          <a:bodyPr/>
          <a:lstStyle/>
          <a:p>
            <a:fld id="{0E812FED-1B16-7D45-A899-11EC5940C619}" type="slidenum">
              <a:rPr lang="nb-NO" smtClean="0"/>
              <a:t>43</a:t>
            </a:fld>
            <a:endParaRPr lang="nb-NO"/>
          </a:p>
        </p:txBody>
      </p:sp>
    </p:spTree>
    <p:extLst>
      <p:ext uri="{BB962C8B-B14F-4D97-AF65-F5344CB8AC3E}">
        <p14:creationId xmlns:p14="http://schemas.microsoft.com/office/powerpoint/2010/main" val="335231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5</a:t>
            </a:fld>
            <a:endParaRPr lang="nb-NO"/>
          </a:p>
        </p:txBody>
      </p:sp>
    </p:spTree>
    <p:extLst>
      <p:ext uri="{BB962C8B-B14F-4D97-AF65-F5344CB8AC3E}">
        <p14:creationId xmlns:p14="http://schemas.microsoft.com/office/powerpoint/2010/main" val="1147436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44</a:t>
            </a:fld>
            <a:endParaRPr lang="nb-NO"/>
          </a:p>
        </p:txBody>
      </p:sp>
    </p:spTree>
    <p:extLst>
      <p:ext uri="{BB962C8B-B14F-4D97-AF65-F5344CB8AC3E}">
        <p14:creationId xmlns:p14="http://schemas.microsoft.com/office/powerpoint/2010/main" val="529446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Viktigste utdrag fra Bliksund er lagt inn på s. 2 under Lokal tilpasning. LINK til Bliksund, kommer til tiltakskort</a:t>
            </a:r>
            <a:r>
              <a:rPr lang="nb-NO" baseline="0" dirty="0"/>
              <a:t> i Bliksund med utfyllende tekst.</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45</a:t>
            </a:fld>
            <a:endParaRPr lang="nb-NO"/>
          </a:p>
        </p:txBody>
      </p:sp>
    </p:spTree>
    <p:extLst>
      <p:ext uri="{BB962C8B-B14F-4D97-AF65-F5344CB8AC3E}">
        <p14:creationId xmlns:p14="http://schemas.microsoft.com/office/powerpoint/2010/main" val="23344152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46</a:t>
            </a:fld>
            <a:endParaRPr lang="nb-NO"/>
          </a:p>
        </p:txBody>
      </p:sp>
    </p:spTree>
    <p:extLst>
      <p:ext uri="{BB962C8B-B14F-4D97-AF65-F5344CB8AC3E}">
        <p14:creationId xmlns:p14="http://schemas.microsoft.com/office/powerpoint/2010/main" val="1723019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47</a:t>
            </a:fld>
            <a:endParaRPr lang="nb-NO"/>
          </a:p>
        </p:txBody>
      </p:sp>
    </p:spTree>
    <p:extLst>
      <p:ext uri="{BB962C8B-B14F-4D97-AF65-F5344CB8AC3E}">
        <p14:creationId xmlns:p14="http://schemas.microsoft.com/office/powerpoint/2010/main" val="8357590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48</a:t>
            </a:fld>
            <a:endParaRPr lang="nb-NO"/>
          </a:p>
        </p:txBody>
      </p:sp>
    </p:spTree>
    <p:extLst>
      <p:ext uri="{BB962C8B-B14F-4D97-AF65-F5344CB8AC3E}">
        <p14:creationId xmlns:p14="http://schemas.microsoft.com/office/powerpoint/2010/main" val="3469697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Avklar</a:t>
            </a:r>
            <a:r>
              <a:rPr lang="nb-NO" baseline="0" dirty="0"/>
              <a:t> akuttkriterier FØRST</a:t>
            </a:r>
            <a:r>
              <a:rPr lang="nb-NO" baseline="0" dirty="0">
                <a:sym typeface="Wingdings" panose="05000000000000000000" pitchFamily="2" charset="2"/>
              </a:rPr>
              <a:t> og fortsett utspørring fra lokal rutine for utspørring av innringer ved psykiatrioppdrag.</a:t>
            </a:r>
          </a:p>
          <a:p>
            <a:r>
              <a:rPr lang="nb-NO" baseline="0" dirty="0">
                <a:sym typeface="Wingdings" panose="05000000000000000000" pitchFamily="2" charset="2"/>
              </a:rPr>
              <a:t>OBS på OM kapitlet er det MYE god informasjon mht aktuelle paragrafer samt varsling av politi. Anbefales å sette seg inn i.</a:t>
            </a:r>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49</a:t>
            </a:fld>
            <a:endParaRPr lang="nb-NO"/>
          </a:p>
        </p:txBody>
      </p:sp>
    </p:spTree>
    <p:extLst>
      <p:ext uri="{BB962C8B-B14F-4D97-AF65-F5344CB8AC3E}">
        <p14:creationId xmlns:p14="http://schemas.microsoft.com/office/powerpoint/2010/main" val="2494036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Viktigste utdrag fra Bliksund er lagt inn på s. 2 under Lokal tilpasning. LINK til Bliksund, kommer til tiltakskort</a:t>
            </a:r>
            <a:r>
              <a:rPr lang="nb-NO" baseline="0" dirty="0"/>
              <a:t> i Bliksund med utfyllende tekst.</a:t>
            </a:r>
            <a:endParaRPr lang="nb-NO" dirty="0"/>
          </a:p>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50</a:t>
            </a:fld>
            <a:endParaRPr lang="nb-NO"/>
          </a:p>
        </p:txBody>
      </p:sp>
    </p:spTree>
    <p:extLst>
      <p:ext uri="{BB962C8B-B14F-4D97-AF65-F5344CB8AC3E}">
        <p14:creationId xmlns:p14="http://schemas.microsoft.com/office/powerpoint/2010/main" val="1999953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51</a:t>
            </a:fld>
            <a:endParaRPr lang="nb-NO"/>
          </a:p>
        </p:txBody>
      </p:sp>
    </p:spTree>
    <p:extLst>
      <p:ext uri="{BB962C8B-B14F-4D97-AF65-F5344CB8AC3E}">
        <p14:creationId xmlns:p14="http://schemas.microsoft.com/office/powerpoint/2010/main" val="400250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OBS GÅ TIL: her blir dette redigert jfr. nye NIMN kriterienummer</a:t>
            </a:r>
          </a:p>
          <a:p>
            <a:r>
              <a:rPr lang="nb-NO" dirty="0"/>
              <a:t>OBS: Det liger ikke egne områdekart i Transmed lengre. Disse ligger kun som vedlegg i Bliksund. </a:t>
            </a:r>
            <a:r>
              <a:rPr lang="nb-NO" dirty="0" err="1"/>
              <a:t>SørØstPD</a:t>
            </a:r>
            <a:r>
              <a:rPr lang="nb-NO" dirty="0"/>
              <a:t> har også registrert dette i sine systemer.</a:t>
            </a:r>
          </a:p>
        </p:txBody>
      </p:sp>
      <p:sp>
        <p:nvSpPr>
          <p:cNvPr id="4" name="Plassholder for lysbildenummer 3"/>
          <p:cNvSpPr>
            <a:spLocks noGrp="1"/>
          </p:cNvSpPr>
          <p:nvPr>
            <p:ph type="sldNum" sz="quarter" idx="10"/>
          </p:nvPr>
        </p:nvSpPr>
        <p:spPr/>
        <p:txBody>
          <a:bodyPr/>
          <a:lstStyle/>
          <a:p>
            <a:fld id="{0E812FED-1B16-7D45-A899-11EC5940C619}" type="slidenum">
              <a:rPr lang="nb-NO" smtClean="0"/>
              <a:t>52</a:t>
            </a:fld>
            <a:endParaRPr lang="nb-NO"/>
          </a:p>
        </p:txBody>
      </p:sp>
    </p:spTree>
    <p:extLst>
      <p:ext uri="{BB962C8B-B14F-4D97-AF65-F5344CB8AC3E}">
        <p14:creationId xmlns:p14="http://schemas.microsoft.com/office/powerpoint/2010/main" val="2360974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ENGELSK VERSJON; (NAKOS legger inn flagg).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OBS GÅ TIL: her blir dette redigert jfr. nye NIMN kriterienummer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Side 2 er lik norsk side</a:t>
            </a:r>
            <a:r>
              <a:rPr lang="nb-NO" baseline="0" dirty="0"/>
              <a:t> (ikke oversatt) ettersom dette er informasjon til AMK operatør</a:t>
            </a:r>
            <a:r>
              <a:rPr lang="nb-NO" baseline="0" dirty="0">
                <a:sym typeface="Wingdings" panose="05000000000000000000" pitchFamily="2" charset="2"/>
              </a:rPr>
              <a:t> ikke noe vi skal si til innringer.</a:t>
            </a:r>
            <a:endParaRPr lang="nb-NO" dirty="0"/>
          </a:p>
          <a:p>
            <a:endParaRPr lang="nb-NO" dirty="0"/>
          </a:p>
        </p:txBody>
      </p:sp>
      <p:sp>
        <p:nvSpPr>
          <p:cNvPr id="4" name="Plassholder for lysbildenummer 3"/>
          <p:cNvSpPr>
            <a:spLocks noGrp="1"/>
          </p:cNvSpPr>
          <p:nvPr>
            <p:ph type="sldNum" sz="quarter" idx="10"/>
          </p:nvPr>
        </p:nvSpPr>
        <p:spPr/>
        <p:txBody>
          <a:bodyPr/>
          <a:lstStyle/>
          <a:p>
            <a:fld id="{0E812FED-1B16-7D45-A899-11EC5940C619}" type="slidenum">
              <a:rPr lang="nb-NO" smtClean="0"/>
              <a:t>53</a:t>
            </a:fld>
            <a:endParaRPr lang="nb-NO"/>
          </a:p>
        </p:txBody>
      </p:sp>
    </p:spTree>
    <p:extLst>
      <p:ext uri="{BB962C8B-B14F-4D97-AF65-F5344CB8AC3E}">
        <p14:creationId xmlns:p14="http://schemas.microsoft.com/office/powerpoint/2010/main" val="164838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6</a:t>
            </a:fld>
            <a:endParaRPr lang="nb-NO"/>
          </a:p>
        </p:txBody>
      </p:sp>
    </p:spTree>
    <p:extLst>
      <p:ext uri="{BB962C8B-B14F-4D97-AF65-F5344CB8AC3E}">
        <p14:creationId xmlns:p14="http://schemas.microsoft.com/office/powerpoint/2010/main" val="751043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Tx/>
              <a:buChar char="-"/>
            </a:pPr>
            <a:r>
              <a:rPr lang="nb-NO" sz="1200" dirty="0">
                <a:solidFill>
                  <a:schemeClr val="tx2">
                    <a:lumMod val="75000"/>
                  </a:schemeClr>
                </a:solidFill>
                <a:latin typeface="myriad-pro"/>
              </a:rPr>
              <a:t>Laget et nytt oppslag om funksjonssvikt</a:t>
            </a:r>
            <a:endParaRPr lang="nb-NO" sz="1200" i="0" dirty="0">
              <a:solidFill>
                <a:schemeClr val="tx2">
                  <a:lumMod val="75000"/>
                </a:schemeClr>
              </a:solidFill>
              <a:effectLst/>
              <a:latin typeface="myriad-pro"/>
            </a:endParaRPr>
          </a:p>
          <a:p>
            <a:endParaRPr lang="nb-NO" b="0"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7</a:t>
            </a:fld>
            <a:endParaRPr lang="nb-NO"/>
          </a:p>
        </p:txBody>
      </p:sp>
    </p:spTree>
    <p:extLst>
      <p:ext uri="{BB962C8B-B14F-4D97-AF65-F5344CB8AC3E}">
        <p14:creationId xmlns:p14="http://schemas.microsoft.com/office/powerpoint/2010/main" val="160155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8</a:t>
            </a:fld>
            <a:endParaRPr lang="nb-NO"/>
          </a:p>
        </p:txBody>
      </p:sp>
    </p:spTree>
    <p:extLst>
      <p:ext uri="{BB962C8B-B14F-4D97-AF65-F5344CB8AC3E}">
        <p14:creationId xmlns:p14="http://schemas.microsoft.com/office/powerpoint/2010/main" val="35276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9</a:t>
            </a:fld>
            <a:endParaRPr lang="nb-NO"/>
          </a:p>
        </p:txBody>
      </p:sp>
    </p:spTree>
    <p:extLst>
      <p:ext uri="{BB962C8B-B14F-4D97-AF65-F5344CB8AC3E}">
        <p14:creationId xmlns:p14="http://schemas.microsoft.com/office/powerpoint/2010/main" val="2829244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0E812FED-1B16-7D45-A899-11EC5940C619}" type="slidenum">
              <a:rPr lang="nb-NO" smtClean="0"/>
              <a:t>10</a:t>
            </a:fld>
            <a:endParaRPr lang="nb-NO"/>
          </a:p>
        </p:txBody>
      </p:sp>
    </p:spTree>
    <p:extLst>
      <p:ext uri="{BB962C8B-B14F-4D97-AF65-F5344CB8AC3E}">
        <p14:creationId xmlns:p14="http://schemas.microsoft.com/office/powerpoint/2010/main" val="2771606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42CC63A9-ECE0-BF44-A1FC-490863E39C32}" type="datetimeFigureOut">
              <a:rPr lang="nb-NO" smtClean="0"/>
              <a:t>05.12.2024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387602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2CC63A9-ECE0-BF44-A1FC-490863E39C32}" type="datetimeFigureOut">
              <a:rPr lang="nb-NO" smtClean="0"/>
              <a:t>05.12.2024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4621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2CC63A9-ECE0-BF44-A1FC-490863E39C32}" type="datetimeFigureOut">
              <a:rPr lang="nb-NO" smtClean="0"/>
              <a:t>05.12.2024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1233719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2CC63A9-ECE0-BF44-A1FC-490863E39C32}" type="datetimeFigureOut">
              <a:rPr lang="nb-NO" smtClean="0"/>
              <a:t>05.12.2024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20777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2CC63A9-ECE0-BF44-A1FC-490863E39C32}" type="datetimeFigureOut">
              <a:rPr lang="nb-NO" smtClean="0"/>
              <a:t>05.12.2024</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310126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2CC63A9-ECE0-BF44-A1FC-490863E39C32}" type="datetimeFigureOut">
              <a:rPr lang="nb-NO" smtClean="0"/>
              <a:t>05.12.2024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3527057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2CC63A9-ECE0-BF44-A1FC-490863E39C32}" type="datetimeFigureOut">
              <a:rPr lang="nb-NO" smtClean="0"/>
              <a:t>05.12.2024</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748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2CC63A9-ECE0-BF44-A1FC-490863E39C32}" type="datetimeFigureOut">
              <a:rPr lang="nb-NO" smtClean="0"/>
              <a:t>05.12.2024</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93493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C63A9-ECE0-BF44-A1FC-490863E39C32}" type="datetimeFigureOut">
              <a:rPr lang="nb-NO" smtClean="0"/>
              <a:t>05.12.2024</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951524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2CC63A9-ECE0-BF44-A1FC-490863E39C32}" type="datetimeFigureOut">
              <a:rPr lang="nb-NO" smtClean="0"/>
              <a:t>05.12.2024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155760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2CC63A9-ECE0-BF44-A1FC-490863E39C32}" type="datetimeFigureOut">
              <a:rPr lang="nb-NO" smtClean="0"/>
              <a:t>05.12.2024</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70BBCF4-0BF8-2245-ACDA-BD5C34CB26D5}" type="slidenum">
              <a:rPr lang="nb-NO" smtClean="0"/>
              <a:t>‹#›</a:t>
            </a:fld>
            <a:endParaRPr lang="nb-NO"/>
          </a:p>
        </p:txBody>
      </p:sp>
    </p:spTree>
    <p:extLst>
      <p:ext uri="{BB962C8B-B14F-4D97-AF65-F5344CB8AC3E}">
        <p14:creationId xmlns:p14="http://schemas.microsoft.com/office/powerpoint/2010/main" val="2662568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C63A9-ECE0-BF44-A1FC-490863E39C32}" type="datetimeFigureOut">
              <a:rPr lang="nb-NO" smtClean="0"/>
              <a:t>05.12.2024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0BBCF4-0BF8-2245-ACDA-BD5C34CB26D5}" type="slidenum">
              <a:rPr lang="nb-NO" smtClean="0"/>
              <a:t>‹#›</a:t>
            </a:fld>
            <a:endParaRPr lang="nb-NO"/>
          </a:p>
        </p:txBody>
      </p:sp>
    </p:spTree>
    <p:extLst>
      <p:ext uri="{BB962C8B-B14F-4D97-AF65-F5344CB8AC3E}">
        <p14:creationId xmlns:p14="http://schemas.microsoft.com/office/powerpoint/2010/main" val="361860204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9.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9.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9.png"/><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9.png"/><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9.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0.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0.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986F1FCF-64DB-EB4B-3D6A-5653A6250003}"/>
              </a:ext>
            </a:extLst>
          </p:cNvPr>
          <p:cNvPicPr>
            <a:picLocks noChangeAspect="1"/>
          </p:cNvPicPr>
          <p:nvPr/>
        </p:nvPicPr>
        <p:blipFill>
          <a:blip r:embed="rId3"/>
          <a:stretch>
            <a:fillRect/>
          </a:stretch>
        </p:blipFill>
        <p:spPr>
          <a:xfrm>
            <a:off x="-96253" y="0"/>
            <a:ext cx="12832375" cy="6858000"/>
          </a:xfrm>
          <a:prstGeom prst="rect">
            <a:avLst/>
          </a:prstGeom>
        </p:spPr>
      </p:pic>
    </p:spTree>
    <p:extLst>
      <p:ext uri="{BB962C8B-B14F-4D97-AF65-F5344CB8AC3E}">
        <p14:creationId xmlns:p14="http://schemas.microsoft.com/office/powerpoint/2010/main" val="3644327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85609-2DFB-EB1B-B3B3-57E4CA58BB6A}"/>
              </a:ext>
            </a:extLst>
          </p:cNvPr>
          <p:cNvSpPr>
            <a:spLocks noGrp="1"/>
          </p:cNvSpPr>
          <p:nvPr>
            <p:ph type="title"/>
          </p:nvPr>
        </p:nvSpPr>
        <p:spPr>
          <a:xfrm>
            <a:off x="87429" y="80450"/>
            <a:ext cx="10515600" cy="1055331"/>
          </a:xfrm>
        </p:spPr>
        <p:txBody>
          <a:bodyPr>
            <a:normAutofit/>
          </a:bodyPr>
          <a:lstStyle/>
          <a:p>
            <a:r>
              <a:rPr lang="nb-NO" sz="3600" b="1" dirty="0">
                <a:solidFill>
                  <a:schemeClr val="tx2">
                    <a:lumMod val="60000"/>
                    <a:lumOff val="40000"/>
                  </a:schemeClr>
                </a:solidFill>
              </a:rPr>
              <a:t>Oppsettet</a:t>
            </a:r>
            <a:endParaRPr lang="nb-NO" sz="3600" b="1" dirty="0"/>
          </a:p>
        </p:txBody>
      </p:sp>
      <p:sp>
        <p:nvSpPr>
          <p:cNvPr id="3" name="Plassholder for innhold 2">
            <a:extLst>
              <a:ext uri="{FF2B5EF4-FFF2-40B4-BE49-F238E27FC236}">
                <a16:creationId xmlns:a16="http://schemas.microsoft.com/office/drawing/2014/main" id="{0A7C17AE-2C55-4418-F1B9-EAEF042FA1FE}"/>
              </a:ext>
            </a:extLst>
          </p:cNvPr>
          <p:cNvSpPr>
            <a:spLocks noGrp="1"/>
          </p:cNvSpPr>
          <p:nvPr>
            <p:ph idx="1"/>
          </p:nvPr>
        </p:nvSpPr>
        <p:spPr>
          <a:xfrm>
            <a:off x="87429" y="1305280"/>
            <a:ext cx="11055417" cy="4819135"/>
          </a:xfrm>
        </p:spPr>
        <p:txBody>
          <a:bodyPr>
            <a:normAutofit fontScale="92500" lnSpcReduction="10000"/>
          </a:bodyPr>
          <a:lstStyle/>
          <a:p>
            <a:pPr>
              <a:buFont typeface="Systemfont normal"/>
              <a:buChar char="-"/>
            </a:pPr>
            <a:r>
              <a:rPr lang="nb-NO" sz="2000" b="1" dirty="0">
                <a:solidFill>
                  <a:schemeClr val="tx2">
                    <a:lumMod val="75000"/>
                  </a:schemeClr>
                </a:solidFill>
                <a:ea typeface="Times New Roman" panose="02020603050405020304" pitchFamily="18" charset="0"/>
              </a:rPr>
              <a:t>Ny meny </a:t>
            </a:r>
            <a:r>
              <a:rPr lang="nb-NO" sz="2000" dirty="0">
                <a:solidFill>
                  <a:schemeClr val="tx2">
                    <a:lumMod val="75000"/>
                  </a:schemeClr>
                </a:solidFill>
                <a:ea typeface="Times New Roman" panose="02020603050405020304" pitchFamily="18" charset="0"/>
              </a:rPr>
              <a:t>med trippelvarsling</a:t>
            </a:r>
          </a:p>
          <a:p>
            <a:pPr marL="0" indent="0">
              <a:buNone/>
            </a:pPr>
            <a:endParaRPr lang="nb-NO" sz="2000" dirty="0">
              <a:solidFill>
                <a:schemeClr val="tx2">
                  <a:lumMod val="75000"/>
                </a:schemeClr>
              </a:solidFill>
              <a:ea typeface="Times New Roman" panose="02020603050405020304" pitchFamily="18" charset="0"/>
            </a:endParaRPr>
          </a:p>
          <a:p>
            <a:pPr>
              <a:buFont typeface="Systemfont normal"/>
              <a:buChar char="-"/>
            </a:pPr>
            <a:r>
              <a:rPr lang="nb-NO" sz="2000" dirty="0">
                <a:solidFill>
                  <a:schemeClr val="tx2">
                    <a:lumMod val="75000"/>
                  </a:schemeClr>
                </a:solidFill>
                <a:effectLst/>
                <a:ea typeface="Times New Roman" panose="02020603050405020304" pitchFamily="18" charset="0"/>
              </a:rPr>
              <a:t>Menyen er delt i </a:t>
            </a:r>
            <a:r>
              <a:rPr lang="nb-NO" sz="2000" b="1" dirty="0">
                <a:solidFill>
                  <a:schemeClr val="tx2">
                    <a:lumMod val="75000"/>
                  </a:schemeClr>
                </a:solidFill>
                <a:effectLst/>
                <a:ea typeface="Times New Roman" panose="02020603050405020304" pitchFamily="18" charset="0"/>
              </a:rPr>
              <a:t>kategorier: </a:t>
            </a:r>
          </a:p>
          <a:p>
            <a:pPr marL="0" indent="0">
              <a:buNone/>
            </a:pPr>
            <a:r>
              <a:rPr lang="nb-NO" sz="2000" b="1" dirty="0">
                <a:solidFill>
                  <a:schemeClr val="tx2">
                    <a:lumMod val="75000"/>
                  </a:schemeClr>
                </a:solidFill>
                <a:effectLst/>
                <a:ea typeface="Times New Roman" panose="02020603050405020304" pitchFamily="18" charset="0"/>
              </a:rPr>
              <a:t>	</a:t>
            </a:r>
            <a:r>
              <a:rPr lang="nb-NO" sz="2000" dirty="0">
                <a:solidFill>
                  <a:schemeClr val="tx2">
                    <a:lumMod val="75000"/>
                  </a:schemeClr>
                </a:solidFill>
                <a:effectLst/>
                <a:ea typeface="Times New Roman" panose="02020603050405020304" pitchFamily="18" charset="0"/>
              </a:rPr>
              <a:t>Start</a:t>
            </a:r>
          </a:p>
          <a:p>
            <a:pPr marL="0" indent="0">
              <a:buNone/>
            </a:pPr>
            <a:r>
              <a:rPr lang="nb-NO" sz="2000" dirty="0">
                <a:solidFill>
                  <a:schemeClr val="tx2">
                    <a:lumMod val="75000"/>
                  </a:schemeClr>
                </a:solidFill>
                <a:ea typeface="Times New Roman" panose="02020603050405020304" pitchFamily="18" charset="0"/>
              </a:rPr>
              <a:t>	Instruksjon</a:t>
            </a:r>
          </a:p>
          <a:p>
            <a:pPr marL="0" indent="0">
              <a:buNone/>
            </a:pPr>
            <a:r>
              <a:rPr lang="nb-NO" sz="2000" dirty="0">
                <a:solidFill>
                  <a:schemeClr val="tx2">
                    <a:lumMod val="75000"/>
                  </a:schemeClr>
                </a:solidFill>
                <a:ea typeface="Times New Roman" panose="02020603050405020304" pitchFamily="18" charset="0"/>
              </a:rPr>
              <a:t>	Psykisk helse</a:t>
            </a:r>
          </a:p>
          <a:p>
            <a:pPr marL="0" indent="0">
              <a:buNone/>
            </a:pPr>
            <a:r>
              <a:rPr lang="nb-NO" sz="2000" dirty="0">
                <a:solidFill>
                  <a:schemeClr val="tx2">
                    <a:lumMod val="75000"/>
                  </a:schemeClr>
                </a:solidFill>
                <a:ea typeface="Times New Roman" panose="02020603050405020304" pitchFamily="18" charset="0"/>
              </a:rPr>
              <a:t>	Skade</a:t>
            </a:r>
          </a:p>
          <a:p>
            <a:pPr marL="0" indent="0">
              <a:buNone/>
            </a:pPr>
            <a:r>
              <a:rPr lang="nb-NO" sz="2000" dirty="0">
                <a:solidFill>
                  <a:schemeClr val="tx2">
                    <a:lumMod val="75000"/>
                  </a:schemeClr>
                </a:solidFill>
                <a:ea typeface="Times New Roman" panose="02020603050405020304" pitchFamily="18" charset="0"/>
              </a:rPr>
              <a:t>	Somatikk</a:t>
            </a:r>
          </a:p>
          <a:p>
            <a:pPr marL="0" indent="0">
              <a:buNone/>
            </a:pPr>
            <a:r>
              <a:rPr lang="nb-NO" sz="2000" dirty="0">
                <a:solidFill>
                  <a:schemeClr val="tx2">
                    <a:lumMod val="75000"/>
                  </a:schemeClr>
                </a:solidFill>
                <a:ea typeface="Times New Roman" panose="02020603050405020304" pitchFamily="18" charset="0"/>
              </a:rPr>
              <a:t>	Syketransport</a:t>
            </a:r>
          </a:p>
          <a:p>
            <a:pPr marL="0" indent="0">
              <a:buNone/>
            </a:pPr>
            <a:r>
              <a:rPr lang="nb-NO" sz="2000" dirty="0">
                <a:solidFill>
                  <a:schemeClr val="tx2">
                    <a:lumMod val="75000"/>
                  </a:schemeClr>
                </a:solidFill>
                <a:ea typeface="Times New Roman" panose="02020603050405020304" pitchFamily="18" charset="0"/>
              </a:rPr>
              <a:t>	Trippelvarsling</a:t>
            </a:r>
          </a:p>
          <a:p>
            <a:pPr marL="0" indent="0">
              <a:buNone/>
            </a:pPr>
            <a:r>
              <a:rPr lang="nb-NO" sz="2000" dirty="0">
                <a:solidFill>
                  <a:schemeClr val="tx2">
                    <a:lumMod val="75000"/>
                  </a:schemeClr>
                </a:solidFill>
                <a:ea typeface="Times New Roman" panose="02020603050405020304" pitchFamily="18" charset="0"/>
              </a:rPr>
              <a:t>	Informasjon</a:t>
            </a:r>
          </a:p>
          <a:p>
            <a:pPr marL="0" indent="0">
              <a:buNone/>
            </a:pPr>
            <a:r>
              <a:rPr lang="nb-NO" sz="2400" dirty="0">
                <a:solidFill>
                  <a:schemeClr val="tx2">
                    <a:lumMod val="75000"/>
                  </a:schemeClr>
                </a:solidFill>
                <a:ea typeface="Times New Roman" panose="02020603050405020304" pitchFamily="18" charset="0"/>
              </a:rPr>
              <a:t>	</a:t>
            </a:r>
          </a:p>
          <a:p>
            <a:pPr marL="0" indent="0">
              <a:buNone/>
            </a:pPr>
            <a:r>
              <a:rPr lang="nb-NO" sz="2400" b="1" dirty="0">
                <a:solidFill>
                  <a:schemeClr val="tx2">
                    <a:lumMod val="75000"/>
                  </a:schemeClr>
                </a:solidFill>
                <a:ea typeface="Times New Roman" panose="02020603050405020304" pitchFamily="18" charset="0"/>
              </a:rPr>
              <a:t>	</a:t>
            </a:r>
            <a:endParaRPr lang="nb-NO" sz="2400" b="1" dirty="0">
              <a:solidFill>
                <a:schemeClr val="tx2">
                  <a:lumMod val="75000"/>
                </a:schemeClr>
              </a:solidFill>
              <a:effectLst/>
              <a:ea typeface="Times New Roman" panose="02020603050405020304" pitchFamily="18" charset="0"/>
            </a:endParaRPr>
          </a:p>
          <a:p>
            <a:pPr>
              <a:buFont typeface="Systemfont normal"/>
              <a:buChar char="-"/>
            </a:pPr>
            <a:endParaRPr lang="nb-NO" sz="2400" dirty="0">
              <a:solidFill>
                <a:schemeClr val="tx2">
                  <a:lumMod val="75000"/>
                </a:schemeClr>
              </a:solidFill>
            </a:endParaRPr>
          </a:p>
          <a:p>
            <a:pPr>
              <a:buFont typeface="Systemfont normal"/>
              <a:buChar char="-"/>
            </a:pPr>
            <a:endParaRPr lang="nb-NO" sz="2400" dirty="0">
              <a:solidFill>
                <a:schemeClr val="tx2">
                  <a:lumMod val="75000"/>
                </a:schemeClr>
              </a:solidFill>
              <a:effectLst/>
              <a:ea typeface="Times New Roman" panose="02020603050405020304" pitchFamily="18" charset="0"/>
            </a:endParaRPr>
          </a:p>
          <a:p>
            <a:pPr marL="0" indent="0">
              <a:buNone/>
            </a:pPr>
            <a:endParaRPr lang="nb-NO" sz="2400" dirty="0">
              <a:solidFill>
                <a:schemeClr val="tx2">
                  <a:lumMod val="75000"/>
                </a:schemeClr>
              </a:solidFill>
              <a:effectLst/>
              <a:ea typeface="Times New Roman" panose="02020603050405020304" pitchFamily="18" charset="0"/>
            </a:endParaRPr>
          </a:p>
          <a:p>
            <a:endParaRPr lang="nb-NO" sz="2400" dirty="0">
              <a:solidFill>
                <a:srgbClr val="002060"/>
              </a:solidFill>
            </a:endParaRPr>
          </a:p>
          <a:p>
            <a:endParaRPr lang="nb-NO" dirty="0"/>
          </a:p>
        </p:txBody>
      </p:sp>
      <p:pic>
        <p:nvPicPr>
          <p:cNvPr id="4" name="Bilde 3">
            <a:extLst>
              <a:ext uri="{FF2B5EF4-FFF2-40B4-BE49-F238E27FC236}">
                <a16:creationId xmlns:a16="http://schemas.microsoft.com/office/drawing/2014/main" id="{AE50DC11-6018-907B-9E6F-BB401EDE0285}"/>
              </a:ext>
            </a:extLst>
          </p:cNvPr>
          <p:cNvPicPr>
            <a:picLocks noChangeAspect="1"/>
          </p:cNvPicPr>
          <p:nvPr/>
        </p:nvPicPr>
        <p:blipFill>
          <a:blip r:embed="rId3"/>
          <a:stretch>
            <a:fillRect/>
          </a:stretch>
        </p:blipFill>
        <p:spPr>
          <a:xfrm>
            <a:off x="2" y="6587730"/>
            <a:ext cx="1237127" cy="279108"/>
          </a:xfrm>
          <a:prstGeom prst="rect">
            <a:avLst/>
          </a:prstGeom>
        </p:spPr>
      </p:pic>
      <p:pic>
        <p:nvPicPr>
          <p:cNvPr id="7" name="Bilde 6" descr="Et bilde som inneholder tekst, skjermbilde&#10;&#10;Automatisk generert beskrivelse">
            <a:extLst>
              <a:ext uri="{FF2B5EF4-FFF2-40B4-BE49-F238E27FC236}">
                <a16:creationId xmlns:a16="http://schemas.microsoft.com/office/drawing/2014/main" id="{E4E58A4E-6173-9DC8-B4D7-F9317F9C7E04}"/>
              </a:ext>
            </a:extLst>
          </p:cNvPr>
          <p:cNvPicPr>
            <a:picLocks noChangeAspect="1"/>
          </p:cNvPicPr>
          <p:nvPr/>
        </p:nvPicPr>
        <p:blipFill>
          <a:blip r:embed="rId4"/>
          <a:stretch>
            <a:fillRect/>
          </a:stretch>
        </p:blipFill>
        <p:spPr>
          <a:xfrm>
            <a:off x="3242283" y="1216833"/>
            <a:ext cx="8766837" cy="5370897"/>
          </a:xfrm>
          <a:prstGeom prst="rect">
            <a:avLst/>
          </a:prstGeom>
        </p:spPr>
      </p:pic>
    </p:spTree>
    <p:extLst>
      <p:ext uri="{BB962C8B-B14F-4D97-AF65-F5344CB8AC3E}">
        <p14:creationId xmlns:p14="http://schemas.microsoft.com/office/powerpoint/2010/main" val="432024506"/>
      </p:ext>
    </p:extLst>
  </p:cSld>
  <p:clrMapOvr>
    <a:masterClrMapping/>
  </p:clrMapOvr>
  <mc:AlternateContent xmlns:mc="http://schemas.openxmlformats.org/markup-compatibility/2006" xmlns:p14="http://schemas.microsoft.com/office/powerpoint/2010/main">
    <mc:Choice Requires="p14">
      <p:transition spd="slow" p14:dur="2000" advTm="26837"/>
    </mc:Choice>
    <mc:Fallback xmlns="">
      <p:transition spd="slow" advTm="26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985609-2DFB-EB1B-B3B3-57E4CA58BB6A}"/>
              </a:ext>
            </a:extLst>
          </p:cNvPr>
          <p:cNvSpPr>
            <a:spLocks noGrp="1"/>
          </p:cNvSpPr>
          <p:nvPr>
            <p:ph type="title"/>
          </p:nvPr>
        </p:nvSpPr>
        <p:spPr>
          <a:xfrm>
            <a:off x="482065" y="167077"/>
            <a:ext cx="10515600" cy="1055331"/>
          </a:xfrm>
        </p:spPr>
        <p:txBody>
          <a:bodyPr>
            <a:normAutofit/>
          </a:bodyPr>
          <a:lstStyle/>
          <a:p>
            <a:r>
              <a:rPr lang="nb-NO" sz="3600" b="1" dirty="0">
                <a:solidFill>
                  <a:schemeClr val="tx2">
                    <a:lumMod val="60000"/>
                    <a:lumOff val="40000"/>
                  </a:schemeClr>
                </a:solidFill>
              </a:rPr>
              <a:t>Oppsettet</a:t>
            </a:r>
            <a:endParaRPr lang="nb-NO" sz="3600" b="1" dirty="0"/>
          </a:p>
        </p:txBody>
      </p:sp>
      <p:sp>
        <p:nvSpPr>
          <p:cNvPr id="3" name="Plassholder for innhold 2">
            <a:extLst>
              <a:ext uri="{FF2B5EF4-FFF2-40B4-BE49-F238E27FC236}">
                <a16:creationId xmlns:a16="http://schemas.microsoft.com/office/drawing/2014/main" id="{0A7C17AE-2C55-4418-F1B9-EAEF042FA1FE}"/>
              </a:ext>
            </a:extLst>
          </p:cNvPr>
          <p:cNvSpPr>
            <a:spLocks noGrp="1"/>
          </p:cNvSpPr>
          <p:nvPr>
            <p:ph idx="1"/>
          </p:nvPr>
        </p:nvSpPr>
        <p:spPr>
          <a:xfrm>
            <a:off x="482065" y="1368607"/>
            <a:ext cx="10515600" cy="4819135"/>
          </a:xfrm>
        </p:spPr>
        <p:txBody>
          <a:bodyPr>
            <a:normAutofit/>
          </a:bodyPr>
          <a:lstStyle/>
          <a:p>
            <a:pPr marL="0" indent="0">
              <a:buNone/>
            </a:pPr>
            <a:r>
              <a:rPr lang="nb-NO" sz="2400" b="1" dirty="0">
                <a:solidFill>
                  <a:schemeClr val="tx2">
                    <a:lumMod val="75000"/>
                  </a:schemeClr>
                </a:solidFill>
                <a:effectLst/>
                <a:ea typeface="Times New Roman" panose="02020603050405020304" pitchFamily="18" charset="0"/>
              </a:rPr>
              <a:t>- Lokale tilpasninger </a:t>
            </a:r>
            <a:r>
              <a:rPr lang="nb-NO" sz="2400" dirty="0">
                <a:solidFill>
                  <a:schemeClr val="tx2">
                    <a:lumMod val="75000"/>
                  </a:schemeClr>
                </a:solidFill>
                <a:effectLst/>
                <a:ea typeface="Times New Roman" panose="02020603050405020304" pitchFamily="18" charset="0"/>
              </a:rPr>
              <a:t>på side 2, med lenke øverst på side 1 (aktiveres med </a:t>
            </a:r>
          </a:p>
          <a:p>
            <a:pPr marL="0" indent="0">
              <a:buNone/>
            </a:pPr>
            <a:r>
              <a:rPr lang="nb-NO" sz="2400" dirty="0">
                <a:solidFill>
                  <a:schemeClr val="tx2">
                    <a:lumMod val="75000"/>
                  </a:schemeClr>
                </a:solidFill>
                <a:ea typeface="Times New Roman" panose="02020603050405020304" pitchFamily="18" charset="0"/>
              </a:rPr>
              <a:t>   </a:t>
            </a:r>
            <a:r>
              <a:rPr lang="nb-NO" sz="2400" dirty="0">
                <a:solidFill>
                  <a:schemeClr val="tx2">
                    <a:lumMod val="75000"/>
                  </a:schemeClr>
                </a:solidFill>
                <a:effectLst/>
                <a:ea typeface="Times New Roman" panose="02020603050405020304" pitchFamily="18" charset="0"/>
              </a:rPr>
              <a:t>hake hvis det er noe der) </a:t>
            </a:r>
          </a:p>
          <a:p>
            <a:pPr marL="0" indent="0">
              <a:buNone/>
            </a:pPr>
            <a:endParaRPr lang="nb-NO" sz="2400" dirty="0">
              <a:solidFill>
                <a:schemeClr val="tx2">
                  <a:lumMod val="75000"/>
                </a:schemeClr>
              </a:solidFill>
              <a:effectLst/>
              <a:ea typeface="Times New Roman" panose="02020603050405020304" pitchFamily="18" charset="0"/>
            </a:endParaRPr>
          </a:p>
          <a:p>
            <a:pPr>
              <a:buFontTx/>
              <a:buChar char="-"/>
            </a:pPr>
            <a:r>
              <a:rPr lang="nb-NO" sz="2400" b="1" dirty="0">
                <a:solidFill>
                  <a:schemeClr val="tx2">
                    <a:lumMod val="75000"/>
                  </a:schemeClr>
                </a:solidFill>
                <a:ea typeface="Times New Roman" panose="02020603050405020304" pitchFamily="18" charset="0"/>
              </a:rPr>
              <a:t>Om-kapitlene</a:t>
            </a:r>
            <a:r>
              <a:rPr lang="nb-NO" sz="2400" dirty="0">
                <a:solidFill>
                  <a:schemeClr val="tx2">
                    <a:lumMod val="75000"/>
                  </a:schemeClr>
                </a:solidFill>
                <a:ea typeface="Times New Roman" panose="02020603050405020304" pitchFamily="18" charset="0"/>
              </a:rPr>
              <a:t> er flyttet til side 2 (med lenke fra side 1)</a:t>
            </a:r>
          </a:p>
          <a:p>
            <a:pPr>
              <a:buFontTx/>
              <a:buChar char="-"/>
            </a:pPr>
            <a:endParaRPr lang="nb-NO" sz="2400" dirty="0">
              <a:solidFill>
                <a:schemeClr val="tx2">
                  <a:lumMod val="75000"/>
                </a:schemeClr>
              </a:solidFill>
              <a:ea typeface="Times New Roman" panose="02020603050405020304" pitchFamily="18" charset="0"/>
            </a:endParaRPr>
          </a:p>
          <a:p>
            <a:pPr>
              <a:buFontTx/>
              <a:buChar char="-"/>
            </a:pPr>
            <a:r>
              <a:rPr lang="nb-NO" sz="2400" dirty="0">
                <a:solidFill>
                  <a:schemeClr val="tx2">
                    <a:lumMod val="75000"/>
                  </a:schemeClr>
                </a:solidFill>
                <a:ea typeface="Times New Roman" panose="02020603050405020304" pitchFamily="18" charset="0"/>
              </a:rPr>
              <a:t>Tilleggsspørsmål heter nå </a:t>
            </a:r>
            <a:r>
              <a:rPr lang="nb-NO" sz="2400" b="1" dirty="0">
                <a:solidFill>
                  <a:schemeClr val="tx2">
                    <a:lumMod val="75000"/>
                  </a:schemeClr>
                </a:solidFill>
                <a:ea typeface="Times New Roman" panose="02020603050405020304" pitchFamily="18" charset="0"/>
              </a:rPr>
              <a:t>Aktuelle spørsmål</a:t>
            </a:r>
            <a:r>
              <a:rPr lang="nb-NO" sz="2400" dirty="0">
                <a:solidFill>
                  <a:schemeClr val="tx2">
                    <a:lumMod val="75000"/>
                  </a:schemeClr>
                </a:solidFill>
                <a:ea typeface="Times New Roman" panose="02020603050405020304" pitchFamily="18" charset="0"/>
              </a:rPr>
              <a:t> og er i egen kolonne.</a:t>
            </a:r>
          </a:p>
          <a:p>
            <a:pPr>
              <a:buFontTx/>
              <a:buChar char="-"/>
            </a:pPr>
            <a:endParaRPr lang="nb-NO" sz="2400" dirty="0">
              <a:solidFill>
                <a:schemeClr val="tx2">
                  <a:lumMod val="75000"/>
                </a:schemeClr>
              </a:solidFill>
              <a:ea typeface="Times New Roman" panose="02020603050405020304" pitchFamily="18" charset="0"/>
            </a:endParaRPr>
          </a:p>
          <a:p>
            <a:pPr>
              <a:buFontTx/>
              <a:buChar char="-"/>
            </a:pPr>
            <a:r>
              <a:rPr lang="nb-NO" sz="2400" dirty="0">
                <a:solidFill>
                  <a:schemeClr val="tx2">
                    <a:lumMod val="75000"/>
                  </a:schemeClr>
                </a:solidFill>
                <a:ea typeface="Times New Roman" panose="02020603050405020304" pitchFamily="18" charset="0"/>
              </a:rPr>
              <a:t>«Tips til operatør» er endret til </a:t>
            </a:r>
            <a:r>
              <a:rPr lang="nb-NO" sz="2400" b="1" dirty="0">
                <a:solidFill>
                  <a:schemeClr val="tx2">
                    <a:lumMod val="75000"/>
                  </a:schemeClr>
                </a:solidFill>
                <a:ea typeface="Times New Roman" panose="02020603050405020304" pitchFamily="18" charset="0"/>
              </a:rPr>
              <a:t>Informasjon.</a:t>
            </a:r>
          </a:p>
          <a:p>
            <a:pPr>
              <a:buFontTx/>
              <a:buChar char="-"/>
            </a:pPr>
            <a:endParaRPr lang="nb-NO" sz="2400" b="1" dirty="0">
              <a:solidFill>
                <a:schemeClr val="tx2">
                  <a:lumMod val="75000"/>
                </a:schemeClr>
              </a:solidFill>
              <a:ea typeface="Times New Roman" panose="02020603050405020304" pitchFamily="18" charset="0"/>
            </a:endParaRPr>
          </a:p>
          <a:p>
            <a:pPr>
              <a:buFontTx/>
              <a:buChar char="-"/>
            </a:pPr>
            <a:r>
              <a:rPr lang="nb-NO" sz="2400" dirty="0">
                <a:solidFill>
                  <a:schemeClr val="tx2">
                    <a:lumMod val="75000"/>
                  </a:schemeClr>
                </a:solidFill>
              </a:rPr>
              <a:t>Alt om </a:t>
            </a:r>
            <a:r>
              <a:rPr lang="nb-NO" sz="2400" b="1" dirty="0" err="1">
                <a:solidFill>
                  <a:schemeClr val="tx2">
                    <a:lumMod val="75000"/>
                  </a:schemeClr>
                </a:solidFill>
              </a:rPr>
              <a:t>Covid</a:t>
            </a:r>
            <a:r>
              <a:rPr lang="nb-NO" sz="2400" b="1" dirty="0">
                <a:solidFill>
                  <a:schemeClr val="tx2">
                    <a:lumMod val="75000"/>
                  </a:schemeClr>
                </a:solidFill>
              </a:rPr>
              <a:t> 19 </a:t>
            </a:r>
            <a:r>
              <a:rPr lang="nb-NO" sz="2400" dirty="0">
                <a:solidFill>
                  <a:schemeClr val="tx2">
                    <a:lumMod val="75000"/>
                  </a:schemeClr>
                </a:solidFill>
              </a:rPr>
              <a:t>er tatt ut.</a:t>
            </a:r>
          </a:p>
          <a:p>
            <a:pPr>
              <a:buFontTx/>
              <a:buChar char="-"/>
            </a:pPr>
            <a:endParaRPr lang="nb-NO" sz="2400" dirty="0">
              <a:solidFill>
                <a:schemeClr val="tx2">
                  <a:lumMod val="75000"/>
                </a:schemeClr>
              </a:solidFill>
              <a:ea typeface="Times New Roman" panose="02020603050405020304" pitchFamily="18" charset="0"/>
            </a:endParaRPr>
          </a:p>
          <a:p>
            <a:pPr>
              <a:buFontTx/>
              <a:buChar char="-"/>
            </a:pPr>
            <a:endParaRPr lang="nb-NO" sz="2400" dirty="0">
              <a:solidFill>
                <a:schemeClr val="tx2">
                  <a:lumMod val="75000"/>
                </a:schemeClr>
              </a:solidFill>
              <a:ea typeface="Times New Roman" panose="02020603050405020304" pitchFamily="18" charset="0"/>
            </a:endParaRPr>
          </a:p>
          <a:p>
            <a:pPr>
              <a:buFontTx/>
              <a:buChar char="-"/>
            </a:pPr>
            <a:endParaRPr lang="nb-NO" sz="2400" dirty="0">
              <a:solidFill>
                <a:schemeClr val="tx2">
                  <a:lumMod val="75000"/>
                </a:schemeClr>
              </a:solidFill>
              <a:ea typeface="Times New Roman" panose="02020603050405020304" pitchFamily="18" charset="0"/>
            </a:endParaRPr>
          </a:p>
          <a:p>
            <a:pPr marL="0" indent="0">
              <a:buNone/>
            </a:pPr>
            <a:endParaRPr lang="nb-NO" sz="2400" dirty="0">
              <a:solidFill>
                <a:schemeClr val="tx2">
                  <a:lumMod val="75000"/>
                </a:schemeClr>
              </a:solidFill>
              <a:effectLst/>
              <a:ea typeface="Times New Roman" panose="02020603050405020304" pitchFamily="18" charset="0"/>
            </a:endParaRPr>
          </a:p>
          <a:p>
            <a:pPr marL="0" indent="0">
              <a:buNone/>
            </a:pPr>
            <a:endParaRPr lang="nb-NO" sz="2400" dirty="0">
              <a:solidFill>
                <a:schemeClr val="tx2">
                  <a:lumMod val="75000"/>
                </a:schemeClr>
              </a:solidFill>
              <a:effectLst/>
              <a:ea typeface="Times New Roman" panose="02020603050405020304" pitchFamily="18" charset="0"/>
            </a:endParaRPr>
          </a:p>
          <a:p>
            <a:pPr marL="0" indent="0">
              <a:buNone/>
            </a:pPr>
            <a:endParaRPr lang="nb-NO" sz="2400" dirty="0">
              <a:solidFill>
                <a:schemeClr val="tx2">
                  <a:lumMod val="75000"/>
                </a:schemeClr>
              </a:solidFill>
              <a:effectLst/>
              <a:ea typeface="Times New Roman" panose="02020603050405020304" pitchFamily="18" charset="0"/>
            </a:endParaRPr>
          </a:p>
          <a:p>
            <a:pPr marL="0" indent="0">
              <a:buNone/>
            </a:pPr>
            <a:endParaRPr lang="nb-NO" sz="2400" dirty="0">
              <a:solidFill>
                <a:schemeClr val="tx2">
                  <a:lumMod val="75000"/>
                </a:schemeClr>
              </a:solidFill>
              <a:effectLst/>
              <a:ea typeface="Times New Roman" panose="02020603050405020304" pitchFamily="18" charset="0"/>
            </a:endParaRPr>
          </a:p>
          <a:p>
            <a:endParaRPr lang="nb-NO" sz="2400" dirty="0">
              <a:solidFill>
                <a:srgbClr val="002060"/>
              </a:solidFill>
            </a:endParaRPr>
          </a:p>
          <a:p>
            <a:endParaRPr lang="nb-NO" dirty="0"/>
          </a:p>
        </p:txBody>
      </p:sp>
      <p:pic>
        <p:nvPicPr>
          <p:cNvPr id="4" name="Bilde 3">
            <a:extLst>
              <a:ext uri="{FF2B5EF4-FFF2-40B4-BE49-F238E27FC236}">
                <a16:creationId xmlns:a16="http://schemas.microsoft.com/office/drawing/2014/main" id="{AE50DC11-6018-907B-9E6F-BB401EDE0285}"/>
              </a:ext>
            </a:extLst>
          </p:cNvPr>
          <p:cNvPicPr>
            <a:picLocks noChangeAspect="1"/>
          </p:cNvPicPr>
          <p:nvPr/>
        </p:nvPicPr>
        <p:blipFill>
          <a:blip r:embed="rId3"/>
          <a:stretch>
            <a:fillRect/>
          </a:stretch>
        </p:blipFill>
        <p:spPr>
          <a:xfrm>
            <a:off x="2" y="6587730"/>
            <a:ext cx="1237127" cy="279108"/>
          </a:xfrm>
          <a:prstGeom prst="rect">
            <a:avLst/>
          </a:prstGeom>
        </p:spPr>
      </p:pic>
      <p:sp>
        <p:nvSpPr>
          <p:cNvPr id="7" name="TekstSylinder 6">
            <a:extLst>
              <a:ext uri="{FF2B5EF4-FFF2-40B4-BE49-F238E27FC236}">
                <a16:creationId xmlns:a16="http://schemas.microsoft.com/office/drawing/2014/main" id="{988E966B-3C06-D929-6E4D-0C7FF0BFBF7F}"/>
              </a:ext>
            </a:extLst>
          </p:cNvPr>
          <p:cNvSpPr txBox="1"/>
          <p:nvPr/>
        </p:nvSpPr>
        <p:spPr>
          <a:xfrm>
            <a:off x="1800726" y="4958531"/>
            <a:ext cx="10159465" cy="923330"/>
          </a:xfrm>
          <a:prstGeom prst="rect">
            <a:avLst/>
          </a:prstGeom>
          <a:noFill/>
        </p:spPr>
        <p:txBody>
          <a:bodyPr wrap="square">
            <a:spAutoFit/>
          </a:bodyPr>
          <a:lstStyle/>
          <a:p>
            <a:pPr marL="0" indent="0">
              <a:buNone/>
            </a:pPr>
            <a:endParaRPr lang="nb-NO" sz="1800" dirty="0">
              <a:solidFill>
                <a:schemeClr val="tx2">
                  <a:lumMod val="75000"/>
                </a:schemeClr>
              </a:solidFill>
              <a:effectLst/>
              <a:ea typeface="Times New Roman" panose="02020603050405020304" pitchFamily="18" charset="0"/>
            </a:endParaRPr>
          </a:p>
          <a:p>
            <a:pPr>
              <a:buFont typeface="Systemfont normal"/>
              <a:buChar char="-"/>
            </a:pPr>
            <a:endParaRPr lang="nb-NO" sz="1800" dirty="0">
              <a:solidFill>
                <a:schemeClr val="tx2">
                  <a:lumMod val="75000"/>
                </a:schemeClr>
              </a:solidFill>
              <a:effectLst/>
              <a:ea typeface="Times New Roman" panose="02020603050405020304" pitchFamily="18" charset="0"/>
            </a:endParaRPr>
          </a:p>
          <a:p>
            <a:pPr marL="0" indent="0">
              <a:buNone/>
            </a:pPr>
            <a:endParaRPr lang="nb-NO" sz="1800" dirty="0">
              <a:solidFill>
                <a:schemeClr val="tx2">
                  <a:lumMod val="75000"/>
                </a:schemeClr>
              </a:solidFill>
              <a:effectLst/>
              <a:ea typeface="Times New Roman" panose="02020603050405020304" pitchFamily="18" charset="0"/>
            </a:endParaRPr>
          </a:p>
        </p:txBody>
      </p:sp>
      <p:pic>
        <p:nvPicPr>
          <p:cNvPr id="8" name="Bilde 7">
            <a:extLst>
              <a:ext uri="{FF2B5EF4-FFF2-40B4-BE49-F238E27FC236}">
                <a16:creationId xmlns:a16="http://schemas.microsoft.com/office/drawing/2014/main" id="{9BA43E5B-292D-1FB0-2909-648801A9B4BC}"/>
              </a:ext>
            </a:extLst>
          </p:cNvPr>
          <p:cNvPicPr>
            <a:picLocks noChangeAspect="1"/>
          </p:cNvPicPr>
          <p:nvPr/>
        </p:nvPicPr>
        <p:blipFill>
          <a:blip r:embed="rId4"/>
          <a:stretch>
            <a:fillRect/>
          </a:stretch>
        </p:blipFill>
        <p:spPr>
          <a:xfrm>
            <a:off x="4195746" y="1686961"/>
            <a:ext cx="1663700" cy="635000"/>
          </a:xfrm>
          <a:prstGeom prst="rect">
            <a:avLst/>
          </a:prstGeom>
        </p:spPr>
      </p:pic>
    </p:spTree>
    <p:extLst>
      <p:ext uri="{BB962C8B-B14F-4D97-AF65-F5344CB8AC3E}">
        <p14:creationId xmlns:p14="http://schemas.microsoft.com/office/powerpoint/2010/main" val="399397319"/>
      </p:ext>
    </p:extLst>
  </p:cSld>
  <p:clrMapOvr>
    <a:masterClrMapping/>
  </p:clrMapOvr>
  <mc:AlternateContent xmlns:mc="http://schemas.openxmlformats.org/markup-compatibility/2006" xmlns:p14="http://schemas.microsoft.com/office/powerpoint/2010/main">
    <mc:Choice Requires="p14">
      <p:transition spd="slow" p14:dur="2000" advTm="26837"/>
    </mc:Choice>
    <mc:Fallback xmlns="">
      <p:transition spd="slow" advTm="268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heckerboard(across)">
                                      <p:cBhvr>
                                        <p:cTn id="15" dur="500"/>
                                        <p:tgtEl>
                                          <p:spTgt spid="3">
                                            <p:txEl>
                                              <p:pRg st="5" end="5"/>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checkerboard(across)">
                                      <p:cBhvr>
                                        <p:cTn id="18" dur="500"/>
                                        <p:tgtEl>
                                          <p:spTgt spid="3">
                                            <p:txEl>
                                              <p:pRg st="7" end="7"/>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checkerboard(across)">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F2C14-CFAF-8CF3-2ED3-C35B6F4C7099}"/>
            </a:ext>
          </a:extLst>
        </p:cNvPr>
        <p:cNvGrpSpPr/>
        <p:nvPr/>
      </p:nvGrpSpPr>
      <p:grpSpPr>
        <a:xfrm>
          <a:off x="0" y="0"/>
          <a:ext cx="0" cy="0"/>
          <a:chOff x="0" y="0"/>
          <a:chExt cx="0" cy="0"/>
        </a:xfrm>
      </p:grpSpPr>
      <p:pic>
        <p:nvPicPr>
          <p:cNvPr id="4" name="Bilde 3" descr="Et bilde som inneholder tekst, skjermbilde, design&#10;&#10;Automatisk generert beskrivelse">
            <a:extLst>
              <a:ext uri="{FF2B5EF4-FFF2-40B4-BE49-F238E27FC236}">
                <a16:creationId xmlns:a16="http://schemas.microsoft.com/office/drawing/2014/main" id="{BB3041B4-D68A-3284-EB63-0AB9AC226665}"/>
              </a:ext>
            </a:extLst>
          </p:cNvPr>
          <p:cNvPicPr>
            <a:picLocks noChangeAspect="1"/>
          </p:cNvPicPr>
          <p:nvPr/>
        </p:nvPicPr>
        <p:blipFill>
          <a:blip r:embed="rId3"/>
          <a:stretch>
            <a:fillRect/>
          </a:stretch>
        </p:blipFill>
        <p:spPr>
          <a:xfrm>
            <a:off x="0" y="21037"/>
            <a:ext cx="12320337" cy="6884971"/>
          </a:xfrm>
          <a:prstGeom prst="rect">
            <a:avLst/>
          </a:prstGeom>
        </p:spPr>
      </p:pic>
      <p:sp>
        <p:nvSpPr>
          <p:cNvPr id="6" name="TekstSylinder 5">
            <a:extLst>
              <a:ext uri="{FF2B5EF4-FFF2-40B4-BE49-F238E27FC236}">
                <a16:creationId xmlns:a16="http://schemas.microsoft.com/office/drawing/2014/main" id="{004350D6-DB1E-4129-73A3-5E68486231FF}"/>
              </a:ext>
            </a:extLst>
          </p:cNvPr>
          <p:cNvSpPr txBox="1"/>
          <p:nvPr/>
        </p:nvSpPr>
        <p:spPr>
          <a:xfrm>
            <a:off x="3590222" y="30663"/>
            <a:ext cx="5804034" cy="369332"/>
          </a:xfrm>
          <a:prstGeom prst="rect">
            <a:avLst/>
          </a:prstGeom>
          <a:noFill/>
        </p:spPr>
        <p:txBody>
          <a:bodyPr wrap="square" rtlCol="0">
            <a:spAutoFit/>
          </a:bodyPr>
          <a:lstStyle/>
          <a:p>
            <a:r>
              <a:rPr lang="nb-NO" dirty="0"/>
              <a:t>Der det er engelsk flagg er siden oversatt </a:t>
            </a:r>
          </a:p>
        </p:txBody>
      </p:sp>
      <p:sp>
        <p:nvSpPr>
          <p:cNvPr id="7" name="Pil høyre 6">
            <a:extLst>
              <a:ext uri="{FF2B5EF4-FFF2-40B4-BE49-F238E27FC236}">
                <a16:creationId xmlns:a16="http://schemas.microsoft.com/office/drawing/2014/main" id="{299AC8C4-A2EA-DB98-718E-2EE9B5D5D8E8}"/>
              </a:ext>
            </a:extLst>
          </p:cNvPr>
          <p:cNvSpPr/>
          <p:nvPr/>
        </p:nvSpPr>
        <p:spPr>
          <a:xfrm>
            <a:off x="7526956" y="186180"/>
            <a:ext cx="2300437" cy="45719"/>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0206788"/>
      </p:ext>
    </p:extLst>
  </p:cSld>
  <p:clrMapOvr>
    <a:masterClrMapping/>
  </p:clrMapOvr>
  <mc:AlternateContent xmlns:mc="http://schemas.openxmlformats.org/markup-compatibility/2006" xmlns:p14="http://schemas.microsoft.com/office/powerpoint/2010/main">
    <mc:Choice Requires="p14">
      <p:transition spd="slow" p14:dur="2000" advTm="37409"/>
    </mc:Choice>
    <mc:Fallback xmlns="">
      <p:transition spd="slow" advTm="374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10;&#10;Automatisk generert beskrivelse">
            <a:extLst>
              <a:ext uri="{FF2B5EF4-FFF2-40B4-BE49-F238E27FC236}">
                <a16:creationId xmlns:a16="http://schemas.microsoft.com/office/drawing/2014/main" id="{08603DCB-721B-3976-2ED7-AFF6828BBCE7}"/>
              </a:ext>
            </a:extLst>
          </p:cNvPr>
          <p:cNvPicPr>
            <a:picLocks noChangeAspect="1"/>
          </p:cNvPicPr>
          <p:nvPr/>
        </p:nvPicPr>
        <p:blipFill>
          <a:blip r:embed="rId3"/>
          <a:stretch>
            <a:fillRect/>
          </a:stretch>
        </p:blipFill>
        <p:spPr>
          <a:xfrm>
            <a:off x="-96252" y="29945"/>
            <a:ext cx="12714973" cy="7089713"/>
          </a:xfrm>
          <a:prstGeom prst="rect">
            <a:avLst/>
          </a:prstGeom>
        </p:spPr>
      </p:pic>
      <p:sp>
        <p:nvSpPr>
          <p:cNvPr id="4" name="TekstSylinder 3">
            <a:extLst>
              <a:ext uri="{FF2B5EF4-FFF2-40B4-BE49-F238E27FC236}">
                <a16:creationId xmlns:a16="http://schemas.microsoft.com/office/drawing/2014/main" id="{7AFE3513-E5D2-ED9E-2547-F2BEB06DF08F}"/>
              </a:ext>
            </a:extLst>
          </p:cNvPr>
          <p:cNvSpPr txBox="1"/>
          <p:nvPr/>
        </p:nvSpPr>
        <p:spPr>
          <a:xfrm>
            <a:off x="2464067" y="29945"/>
            <a:ext cx="5132880" cy="369332"/>
          </a:xfrm>
          <a:prstGeom prst="rect">
            <a:avLst/>
          </a:prstGeom>
          <a:noFill/>
        </p:spPr>
        <p:txBody>
          <a:bodyPr wrap="none" rtlCol="0">
            <a:spAutoFit/>
          </a:bodyPr>
          <a:lstStyle/>
          <a:p>
            <a:r>
              <a:rPr lang="nb-NO" dirty="0"/>
              <a:t>Klikk på norsk flagg for å komme tilbake til norsk side</a:t>
            </a:r>
          </a:p>
        </p:txBody>
      </p:sp>
      <p:sp>
        <p:nvSpPr>
          <p:cNvPr id="5" name="Pil høyre 4">
            <a:extLst>
              <a:ext uri="{FF2B5EF4-FFF2-40B4-BE49-F238E27FC236}">
                <a16:creationId xmlns:a16="http://schemas.microsoft.com/office/drawing/2014/main" id="{BB53D0AC-4AFA-1CE7-FF7E-84D8E99A9D12}"/>
              </a:ext>
            </a:extLst>
          </p:cNvPr>
          <p:cNvSpPr/>
          <p:nvPr/>
        </p:nvSpPr>
        <p:spPr>
          <a:xfrm>
            <a:off x="7760578" y="178518"/>
            <a:ext cx="2300437" cy="45719"/>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6611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3D966-441B-3A6B-E117-1C0CBCAE215F}"/>
            </a:ext>
          </a:extLst>
        </p:cNvPr>
        <p:cNvGrpSpPr/>
        <p:nvPr/>
      </p:nvGrpSpPr>
      <p:grpSpPr>
        <a:xfrm>
          <a:off x="0" y="0"/>
          <a:ext cx="0" cy="0"/>
          <a:chOff x="0" y="0"/>
          <a:chExt cx="0" cy="0"/>
        </a:xfrm>
      </p:grpSpPr>
      <p:sp>
        <p:nvSpPr>
          <p:cNvPr id="12" name="TekstSylinder 11">
            <a:extLst>
              <a:ext uri="{FF2B5EF4-FFF2-40B4-BE49-F238E27FC236}">
                <a16:creationId xmlns:a16="http://schemas.microsoft.com/office/drawing/2014/main" id="{8CA11BDA-EBE8-95CD-3497-D69DD9995646}"/>
              </a:ext>
            </a:extLst>
          </p:cNvPr>
          <p:cNvSpPr txBox="1"/>
          <p:nvPr/>
        </p:nvSpPr>
        <p:spPr>
          <a:xfrm>
            <a:off x="8651094" y="820271"/>
            <a:ext cx="3605026" cy="4031873"/>
          </a:xfrm>
          <a:prstGeom prst="rect">
            <a:avLst/>
          </a:prstGeom>
          <a:noFill/>
        </p:spPr>
        <p:txBody>
          <a:bodyPr wrap="none" rtlCol="0">
            <a:spAutoFit/>
          </a:bodyPr>
          <a:lstStyle/>
          <a:p>
            <a:r>
              <a:rPr lang="nb-NO" sz="3600" dirty="0">
                <a:solidFill>
                  <a:schemeClr val="tx2">
                    <a:lumMod val="60000"/>
                    <a:lumOff val="40000"/>
                  </a:schemeClr>
                </a:solidFill>
                <a:latin typeface="+mn-lt"/>
              </a:rPr>
              <a:t>Instruksjon</a:t>
            </a:r>
          </a:p>
          <a:p>
            <a:endParaRPr lang="nb-NO" sz="2000" dirty="0">
              <a:solidFill>
                <a:schemeClr val="accent4">
                  <a:lumMod val="50000"/>
                </a:schemeClr>
              </a:solidFill>
            </a:endParaRPr>
          </a:p>
          <a:p>
            <a:pPr marL="342900" indent="-342900">
              <a:buFontTx/>
              <a:buChar char="-"/>
            </a:pPr>
            <a:r>
              <a:rPr lang="nb-NO" sz="2000" dirty="0">
                <a:solidFill>
                  <a:schemeClr val="accent4">
                    <a:lumMod val="50000"/>
                  </a:schemeClr>
                </a:solidFill>
              </a:rPr>
              <a:t>Unødvendig tekst er tatt ut.</a:t>
            </a:r>
          </a:p>
          <a:p>
            <a:endParaRPr lang="nb-NO" sz="2000" dirty="0">
              <a:solidFill>
                <a:schemeClr val="accent4">
                  <a:lumMod val="50000"/>
                </a:schemeClr>
              </a:solidFill>
            </a:endParaRPr>
          </a:p>
          <a:p>
            <a:pPr marL="342900" indent="-342900">
              <a:buFontTx/>
              <a:buChar char="-"/>
            </a:pPr>
            <a:r>
              <a:rPr lang="nb-NO" sz="2000" dirty="0">
                <a:solidFill>
                  <a:schemeClr val="accent4">
                    <a:lumMod val="50000"/>
                  </a:schemeClr>
                </a:solidFill>
              </a:rPr>
              <a:t>Ny tekst: Jeg skal veilede deg.</a:t>
            </a:r>
          </a:p>
          <a:p>
            <a:endParaRPr lang="nb-NO" sz="2000" dirty="0">
              <a:solidFill>
                <a:schemeClr val="accent4">
                  <a:lumMod val="50000"/>
                </a:schemeClr>
              </a:solidFill>
            </a:endParaRPr>
          </a:p>
          <a:p>
            <a:pPr marL="342900" indent="-342900">
              <a:buFontTx/>
              <a:buChar char="-"/>
            </a:pPr>
            <a:r>
              <a:rPr lang="nb-NO" sz="2000" dirty="0">
                <a:solidFill>
                  <a:schemeClr val="accent4">
                    <a:lumMod val="50000"/>
                  </a:schemeClr>
                </a:solidFill>
              </a:rPr>
              <a:t>Forenklet språk.</a:t>
            </a:r>
          </a:p>
          <a:p>
            <a:pPr marL="342900" indent="-342900">
              <a:buFontTx/>
              <a:buChar char="-"/>
            </a:pPr>
            <a:endParaRPr lang="nb-NO" sz="2000" dirty="0">
              <a:solidFill>
                <a:schemeClr val="accent4">
                  <a:lumMod val="50000"/>
                </a:schemeClr>
              </a:solidFill>
            </a:endParaRPr>
          </a:p>
          <a:p>
            <a:pPr marL="342900" indent="-342900">
              <a:buFontTx/>
              <a:buChar char="-"/>
            </a:pPr>
            <a:endParaRPr lang="nb-NO" sz="2000" dirty="0">
              <a:solidFill>
                <a:schemeClr val="accent4">
                  <a:lumMod val="50000"/>
                </a:schemeClr>
              </a:solidFill>
            </a:endParaRPr>
          </a:p>
          <a:p>
            <a:endParaRPr lang="nb-NO" sz="2000" dirty="0">
              <a:solidFill>
                <a:schemeClr val="accent4">
                  <a:lumMod val="50000"/>
                </a:schemeClr>
              </a:solidFill>
            </a:endParaRPr>
          </a:p>
          <a:p>
            <a:endParaRPr lang="nb-NO" sz="2000" dirty="0">
              <a:solidFill>
                <a:schemeClr val="accent4">
                  <a:lumMod val="50000"/>
                </a:schemeClr>
              </a:solidFill>
            </a:endParaRPr>
          </a:p>
          <a:p>
            <a:pPr marL="342900" indent="-342900">
              <a:buFontTx/>
              <a:buChar char="-"/>
            </a:pPr>
            <a:endParaRPr lang="nb-NO" sz="2000" dirty="0">
              <a:solidFill>
                <a:schemeClr val="accent4">
                  <a:lumMod val="50000"/>
                </a:schemeClr>
              </a:solidFill>
            </a:endParaRPr>
          </a:p>
        </p:txBody>
      </p:sp>
      <p:pic>
        <p:nvPicPr>
          <p:cNvPr id="9" name="Bilde 8" descr="Et bilde som inneholder tekst, skjermbilde, Nettsted, Nettside&#10;&#10;Automatisk generert beskrivelse">
            <a:extLst>
              <a:ext uri="{FF2B5EF4-FFF2-40B4-BE49-F238E27FC236}">
                <a16:creationId xmlns:a16="http://schemas.microsoft.com/office/drawing/2014/main" id="{67386EC1-170B-8EFF-8AB4-ACEC1E438AA1}"/>
              </a:ext>
            </a:extLst>
          </p:cNvPr>
          <p:cNvPicPr>
            <a:picLocks noChangeAspect="1"/>
          </p:cNvPicPr>
          <p:nvPr/>
        </p:nvPicPr>
        <p:blipFill>
          <a:blip r:embed="rId3"/>
          <a:stretch>
            <a:fillRect/>
          </a:stretch>
        </p:blipFill>
        <p:spPr>
          <a:xfrm>
            <a:off x="-1" y="0"/>
            <a:ext cx="8706791" cy="6757330"/>
          </a:xfrm>
          <a:prstGeom prst="rect">
            <a:avLst/>
          </a:prstGeom>
        </p:spPr>
      </p:pic>
    </p:spTree>
    <p:extLst>
      <p:ext uri="{BB962C8B-B14F-4D97-AF65-F5344CB8AC3E}">
        <p14:creationId xmlns:p14="http://schemas.microsoft.com/office/powerpoint/2010/main" val="1517119816"/>
      </p:ext>
    </p:extLst>
  </p:cSld>
  <p:clrMapOvr>
    <a:masterClrMapping/>
  </p:clrMapOvr>
  <mc:AlternateContent xmlns:mc="http://schemas.openxmlformats.org/markup-compatibility/2006" xmlns:p14="http://schemas.microsoft.com/office/powerpoint/2010/main">
    <mc:Choice Requires="p14">
      <p:transition spd="slow" p14:dur="2000" advTm="45500"/>
    </mc:Choice>
    <mc:Fallback xmlns="">
      <p:transition spd="slow" advTm="455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3AC29-3083-E169-B5E3-7F85603C2DD2}"/>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0442502-CD1D-79A6-6FF9-F4FEBCB831D0}"/>
              </a:ext>
            </a:extLst>
          </p:cNvPr>
          <p:cNvSpPr>
            <a:spLocks noGrp="1"/>
          </p:cNvSpPr>
          <p:nvPr>
            <p:ph type="title"/>
          </p:nvPr>
        </p:nvSpPr>
        <p:spPr>
          <a:xfrm>
            <a:off x="0" y="182586"/>
            <a:ext cx="11174235" cy="1325563"/>
          </a:xfrm>
        </p:spPr>
        <p:txBody>
          <a:bodyPr>
            <a:normAutofit/>
          </a:bodyPr>
          <a:lstStyle/>
          <a:p>
            <a:pPr algn="r"/>
            <a:r>
              <a:rPr lang="nb-NO" sz="3600" b="1" dirty="0">
                <a:solidFill>
                  <a:schemeClr val="tx2">
                    <a:lumMod val="60000"/>
                    <a:lumOff val="40000"/>
                  </a:schemeClr>
                </a:solidFill>
              </a:rPr>
              <a:t>                                                </a:t>
            </a:r>
          </a:p>
        </p:txBody>
      </p:sp>
      <p:pic>
        <p:nvPicPr>
          <p:cNvPr id="7" name="Plassholder for innhold 6" descr="Et bilde som inneholder tekst, programvare, Nettsted, Nettside&#10;&#10;Automatisk generert beskrivelse">
            <a:extLst>
              <a:ext uri="{FF2B5EF4-FFF2-40B4-BE49-F238E27FC236}">
                <a16:creationId xmlns:a16="http://schemas.microsoft.com/office/drawing/2014/main" id="{E61A254F-4CB6-A579-4257-B7B45900DF27}"/>
              </a:ext>
            </a:extLst>
          </p:cNvPr>
          <p:cNvPicPr>
            <a:picLocks noGrp="1" noChangeAspect="1"/>
          </p:cNvPicPr>
          <p:nvPr>
            <p:ph idx="1"/>
          </p:nvPr>
        </p:nvPicPr>
        <p:blipFill>
          <a:blip r:embed="rId4"/>
          <a:stretch>
            <a:fillRect/>
          </a:stretch>
        </p:blipFill>
        <p:spPr>
          <a:xfrm>
            <a:off x="113636" y="613472"/>
            <a:ext cx="9039990" cy="5018225"/>
          </a:xfrm>
        </p:spPr>
      </p:pic>
      <p:pic>
        <p:nvPicPr>
          <p:cNvPr id="6" name="Bilde 5">
            <a:extLst>
              <a:ext uri="{FF2B5EF4-FFF2-40B4-BE49-F238E27FC236}">
                <a16:creationId xmlns:a16="http://schemas.microsoft.com/office/drawing/2014/main" id="{684F46FE-D57E-ACF4-B905-0755E3D1E689}"/>
              </a:ext>
            </a:extLst>
          </p:cNvPr>
          <p:cNvPicPr>
            <a:picLocks noChangeAspect="1"/>
          </p:cNvPicPr>
          <p:nvPr/>
        </p:nvPicPr>
        <p:blipFill>
          <a:blip r:embed="rId5"/>
          <a:stretch>
            <a:fillRect/>
          </a:stretch>
        </p:blipFill>
        <p:spPr>
          <a:xfrm>
            <a:off x="2" y="6671552"/>
            <a:ext cx="865589" cy="195285"/>
          </a:xfrm>
          <a:prstGeom prst="rect">
            <a:avLst/>
          </a:prstGeom>
        </p:spPr>
      </p:pic>
      <p:pic>
        <p:nvPicPr>
          <p:cNvPr id="9" name="Bilde 8" descr="Et bilde som inneholder tekst, programvare, skjermbilde, Nettsted&#10;&#10;Automatisk generert beskrivelse">
            <a:extLst>
              <a:ext uri="{FF2B5EF4-FFF2-40B4-BE49-F238E27FC236}">
                <a16:creationId xmlns:a16="http://schemas.microsoft.com/office/drawing/2014/main" id="{1F037CCF-1747-B489-14AF-3FBDE7393BEB}"/>
              </a:ext>
            </a:extLst>
          </p:cNvPr>
          <p:cNvPicPr>
            <a:picLocks noChangeAspect="1"/>
          </p:cNvPicPr>
          <p:nvPr/>
        </p:nvPicPr>
        <p:blipFill>
          <a:blip r:embed="rId6"/>
          <a:stretch>
            <a:fillRect/>
          </a:stretch>
        </p:blipFill>
        <p:spPr>
          <a:xfrm>
            <a:off x="3041138" y="1846195"/>
            <a:ext cx="9143106" cy="5018225"/>
          </a:xfrm>
          <a:prstGeom prst="rect">
            <a:avLst/>
          </a:prstGeom>
        </p:spPr>
      </p:pic>
      <p:sp>
        <p:nvSpPr>
          <p:cNvPr id="13" name="TekstSylinder 12">
            <a:extLst>
              <a:ext uri="{FF2B5EF4-FFF2-40B4-BE49-F238E27FC236}">
                <a16:creationId xmlns:a16="http://schemas.microsoft.com/office/drawing/2014/main" id="{3DDEEF35-AB35-D6B7-E782-3C11D654805A}"/>
              </a:ext>
            </a:extLst>
          </p:cNvPr>
          <p:cNvSpPr txBox="1"/>
          <p:nvPr/>
        </p:nvSpPr>
        <p:spPr>
          <a:xfrm>
            <a:off x="0" y="28697"/>
            <a:ext cx="11253647" cy="584775"/>
          </a:xfrm>
          <a:prstGeom prst="rect">
            <a:avLst/>
          </a:prstGeom>
          <a:solidFill>
            <a:schemeClr val="bg1"/>
          </a:solidFill>
        </p:spPr>
        <p:txBody>
          <a:bodyPr wrap="square">
            <a:spAutoFit/>
          </a:bodyPr>
          <a:lstStyle/>
          <a:p>
            <a:r>
              <a:rPr lang="nb-NO" sz="3200" dirty="0">
                <a:solidFill>
                  <a:schemeClr val="tx2">
                    <a:lumMod val="60000"/>
                    <a:lumOff val="40000"/>
                  </a:schemeClr>
                </a:solidFill>
              </a:rPr>
              <a:t>Eksempel på et oppslag side 1 og side 2</a:t>
            </a:r>
          </a:p>
        </p:txBody>
      </p:sp>
    </p:spTree>
    <p:custDataLst>
      <p:tags r:id="rId1"/>
    </p:custDataLst>
    <p:extLst>
      <p:ext uri="{BB962C8B-B14F-4D97-AF65-F5344CB8AC3E}">
        <p14:creationId xmlns:p14="http://schemas.microsoft.com/office/powerpoint/2010/main" val="617843593"/>
      </p:ext>
    </p:extLst>
  </p:cSld>
  <p:clrMapOvr>
    <a:masterClrMapping/>
  </p:clrMapOvr>
  <mc:AlternateContent xmlns:mc="http://schemas.openxmlformats.org/markup-compatibility/2006" xmlns:p14="http://schemas.microsoft.com/office/powerpoint/2010/main">
    <mc:Choice Requires="p14">
      <p:transition spd="slow" p14:dur="2000" advTm="39236"/>
    </mc:Choice>
    <mc:Fallback xmlns="">
      <p:transition spd="slow" advTm="392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Sylinder 3">
            <a:extLst>
              <a:ext uri="{FF2B5EF4-FFF2-40B4-BE49-F238E27FC236}">
                <a16:creationId xmlns:a16="http://schemas.microsoft.com/office/drawing/2014/main" id="{7621883E-AC6E-1093-24D1-0841C97D526E}"/>
              </a:ext>
            </a:extLst>
          </p:cNvPr>
          <p:cNvSpPr txBox="1"/>
          <p:nvPr/>
        </p:nvSpPr>
        <p:spPr>
          <a:xfrm>
            <a:off x="8942938" y="550605"/>
            <a:ext cx="2854960" cy="6247864"/>
          </a:xfrm>
          <a:prstGeom prst="rect">
            <a:avLst/>
          </a:prstGeom>
          <a:noFill/>
        </p:spPr>
        <p:txBody>
          <a:bodyPr wrap="square" rtlCol="0">
            <a:spAutoFit/>
          </a:bodyPr>
          <a:lstStyle/>
          <a:p>
            <a:r>
              <a:rPr lang="nb-NO" sz="2800" dirty="0">
                <a:solidFill>
                  <a:schemeClr val="tx2">
                    <a:lumMod val="60000"/>
                    <a:lumOff val="40000"/>
                  </a:schemeClr>
                </a:solidFill>
              </a:rPr>
              <a:t>Forslag til råd</a:t>
            </a:r>
          </a:p>
          <a:p>
            <a:r>
              <a:rPr lang="nb-NO" sz="1400" dirty="0">
                <a:solidFill>
                  <a:schemeClr val="tx2">
                    <a:lumMod val="75000"/>
                  </a:schemeClr>
                </a:solidFill>
              </a:rPr>
              <a:t>Her er et forslag til de mest aktuelle rådene som kan gis</a:t>
            </a:r>
          </a:p>
          <a:p>
            <a:endParaRPr lang="nb-NO" sz="2800" dirty="0">
              <a:solidFill>
                <a:schemeClr val="tx2">
                  <a:lumMod val="60000"/>
                  <a:lumOff val="40000"/>
                </a:schemeClr>
              </a:solidFill>
            </a:endParaRPr>
          </a:p>
          <a:p>
            <a:r>
              <a:rPr lang="nb-NO" sz="2800" dirty="0">
                <a:solidFill>
                  <a:schemeClr val="tx2">
                    <a:lumMod val="60000"/>
                    <a:lumOff val="40000"/>
                  </a:schemeClr>
                </a:solidFill>
              </a:rPr>
              <a:t>Aktuelle spørsmål</a:t>
            </a:r>
          </a:p>
          <a:p>
            <a:endParaRPr lang="nb-NO" sz="800" dirty="0"/>
          </a:p>
          <a:p>
            <a:r>
              <a:rPr lang="nb-NO" sz="1400" dirty="0">
                <a:solidFill>
                  <a:schemeClr val="tx2">
                    <a:lumMod val="75000"/>
                  </a:schemeClr>
                </a:solidFill>
              </a:rPr>
              <a:t>Der bruk av tiltakskort for trippelvarsling er aktuell, er spørsmålene som dekkes ved der tatt ut.</a:t>
            </a:r>
          </a:p>
          <a:p>
            <a:endParaRPr lang="nb-NO" sz="1400" dirty="0"/>
          </a:p>
          <a:p>
            <a:r>
              <a:rPr lang="nb-NO" sz="2800" dirty="0">
                <a:solidFill>
                  <a:schemeClr val="tx2">
                    <a:lumMod val="60000"/>
                    <a:lumOff val="40000"/>
                  </a:schemeClr>
                </a:solidFill>
              </a:rPr>
              <a:t>Informasjon</a:t>
            </a:r>
          </a:p>
          <a:p>
            <a:r>
              <a:rPr lang="nb-NO" sz="1400" dirty="0">
                <a:solidFill>
                  <a:schemeClr val="tx2">
                    <a:lumMod val="75000"/>
                  </a:schemeClr>
                </a:solidFill>
              </a:rPr>
              <a:t>Her finnes f. eks. lister over risikogrupper, og annet som kan være nyttig som på dette oppslaget f. eks. om hvordan men går frem hvis situasjonen involverer CBRNE </a:t>
            </a:r>
          </a:p>
          <a:p>
            <a:endParaRPr lang="nb-NO" sz="1400" dirty="0">
              <a:solidFill>
                <a:schemeClr val="tx2">
                  <a:lumMod val="60000"/>
                  <a:lumOff val="40000"/>
                </a:schemeClr>
              </a:solidFill>
            </a:endParaRPr>
          </a:p>
          <a:p>
            <a:r>
              <a:rPr lang="nb-NO" sz="2800" dirty="0">
                <a:solidFill>
                  <a:schemeClr val="tx2">
                    <a:lumMod val="60000"/>
                    <a:lumOff val="40000"/>
                  </a:schemeClr>
                </a:solidFill>
              </a:rPr>
              <a:t>Varsling</a:t>
            </a:r>
          </a:p>
          <a:p>
            <a:r>
              <a:rPr lang="nb-NO" sz="1400" dirty="0">
                <a:solidFill>
                  <a:schemeClr val="tx2">
                    <a:lumMod val="75000"/>
                  </a:schemeClr>
                </a:solidFill>
              </a:rPr>
              <a:t>Er forenklet - inneholder kun det som gjelder for oppslaget. Respons ellers – lenke til </a:t>
            </a:r>
            <a:r>
              <a:rPr lang="nb-NO" sz="1400" dirty="0">
                <a:solidFill>
                  <a:srgbClr val="0070C0"/>
                </a:solidFill>
              </a:rPr>
              <a:t>Generell respons</a:t>
            </a:r>
          </a:p>
          <a:p>
            <a:endParaRPr lang="nb-NO" sz="1400" dirty="0"/>
          </a:p>
          <a:p>
            <a:endParaRPr lang="nb-NO" sz="1400" dirty="0"/>
          </a:p>
        </p:txBody>
      </p:sp>
      <p:pic>
        <p:nvPicPr>
          <p:cNvPr id="5" name="Bilde 4">
            <a:extLst>
              <a:ext uri="{FF2B5EF4-FFF2-40B4-BE49-F238E27FC236}">
                <a16:creationId xmlns:a16="http://schemas.microsoft.com/office/drawing/2014/main" id="{C6188FF9-4080-94D5-CA94-7763DE27C1D6}"/>
              </a:ext>
            </a:extLst>
          </p:cNvPr>
          <p:cNvPicPr>
            <a:picLocks noChangeAspect="1"/>
          </p:cNvPicPr>
          <p:nvPr/>
        </p:nvPicPr>
        <p:blipFill>
          <a:blip r:embed="rId3"/>
          <a:stretch>
            <a:fillRect/>
          </a:stretch>
        </p:blipFill>
        <p:spPr>
          <a:xfrm>
            <a:off x="0" y="57217"/>
            <a:ext cx="8714874" cy="6718487"/>
          </a:xfrm>
          <a:prstGeom prst="rect">
            <a:avLst/>
          </a:prstGeom>
        </p:spPr>
      </p:pic>
      <p:sp>
        <p:nvSpPr>
          <p:cNvPr id="6" name="Ellipse 5">
            <a:extLst>
              <a:ext uri="{FF2B5EF4-FFF2-40B4-BE49-F238E27FC236}">
                <a16:creationId xmlns:a16="http://schemas.microsoft.com/office/drawing/2014/main" id="{07B4A22D-1864-05FC-2D9C-961CDD851793}"/>
              </a:ext>
            </a:extLst>
          </p:cNvPr>
          <p:cNvSpPr/>
          <p:nvPr/>
        </p:nvSpPr>
        <p:spPr>
          <a:xfrm>
            <a:off x="2820369" y="380948"/>
            <a:ext cx="1430956" cy="33931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a:extLst>
              <a:ext uri="{FF2B5EF4-FFF2-40B4-BE49-F238E27FC236}">
                <a16:creationId xmlns:a16="http://schemas.microsoft.com/office/drawing/2014/main" id="{290470AA-A5A8-0A2A-FB57-C36E3F7FB0B7}"/>
              </a:ext>
            </a:extLst>
          </p:cNvPr>
          <p:cNvSpPr/>
          <p:nvPr/>
        </p:nvSpPr>
        <p:spPr>
          <a:xfrm>
            <a:off x="2897204" y="1653813"/>
            <a:ext cx="1507958" cy="41561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a:extLst>
              <a:ext uri="{FF2B5EF4-FFF2-40B4-BE49-F238E27FC236}">
                <a16:creationId xmlns:a16="http://schemas.microsoft.com/office/drawing/2014/main" id="{5FED5609-D36B-5EAD-B6C9-3782BF25B63D}"/>
              </a:ext>
            </a:extLst>
          </p:cNvPr>
          <p:cNvSpPr/>
          <p:nvPr/>
        </p:nvSpPr>
        <p:spPr>
          <a:xfrm>
            <a:off x="2434057" y="1221874"/>
            <a:ext cx="588276" cy="555383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7D2B4562-6851-0E3A-2CD5-511E440D37C1}"/>
              </a:ext>
            </a:extLst>
          </p:cNvPr>
          <p:cNvSpPr/>
          <p:nvPr/>
        </p:nvSpPr>
        <p:spPr>
          <a:xfrm>
            <a:off x="6937341" y="332018"/>
            <a:ext cx="1649129" cy="43717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7468105"/>
      </p:ext>
    </p:extLst>
  </p:cSld>
  <p:clrMapOvr>
    <a:masterClrMapping/>
  </p:clrMapOvr>
  <mc:AlternateContent xmlns:mc="http://schemas.openxmlformats.org/markup-compatibility/2006" xmlns:p14="http://schemas.microsoft.com/office/powerpoint/2010/main">
    <mc:Choice Requires="p14">
      <p:transition spd="slow" p14:dur="2000" advTm="22466"/>
    </mc:Choice>
    <mc:Fallback xmlns="">
      <p:transition spd="slow" advTm="224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heckerboard(across)">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checkerboard(across)">
                                      <p:cBhvr>
                                        <p:cTn id="20" dur="500"/>
                                        <p:tgtEl>
                                          <p:spTgt spid="4">
                                            <p:txEl>
                                              <p:pRg st="3" end="3"/>
                                            </p:txEl>
                                          </p:spTgt>
                                        </p:tgtEl>
                                      </p:cBhvr>
                                    </p:animEffect>
                                  </p:childTnLst>
                                </p:cTn>
                              </p:par>
                              <p:par>
                                <p:cTn id="21" presetID="5" presetClass="entr" presetSubtype="1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checkerboard(across)">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checkerboard(across)">
                                      <p:cBhvr>
                                        <p:cTn id="33" dur="500"/>
                                        <p:tgtEl>
                                          <p:spTgt spid="4">
                                            <p:txEl>
                                              <p:pRg st="7" end="7"/>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4">
                                            <p:txEl>
                                              <p:pRg st="8" end="8"/>
                                            </p:txEl>
                                          </p:spTgt>
                                        </p:tgtEl>
                                        <p:attrNameLst>
                                          <p:attrName>style.visibility</p:attrName>
                                        </p:attrNameLst>
                                      </p:cBhvr>
                                      <p:to>
                                        <p:strVal val="visible"/>
                                      </p:to>
                                    </p:set>
                                    <p:animEffect transition="in" filter="checkerboard(across)">
                                      <p:cBhvr>
                                        <p:cTn id="36" dur="500"/>
                                        <p:tgtEl>
                                          <p:spTgt spid="4">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heckerboard(across)">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46" dur="500"/>
                                        <p:tgtEl>
                                          <p:spTgt spid="4">
                                            <p:txEl>
                                              <p:pRg st="10" end="10"/>
                                            </p:txEl>
                                          </p:spTgt>
                                        </p:tgtEl>
                                      </p:cBhvr>
                                    </p:animEffect>
                                  </p:childTnLst>
                                </p:cTn>
                              </p:par>
                              <p:par>
                                <p:cTn id="47" presetID="5" presetClass="entr" presetSubtype="10" fill="hold" nodeType="with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Effect transition="in" filter="checkerboard(across)">
                                      <p:cBhvr>
                                        <p:cTn id="49" dur="500"/>
                                        <p:tgtEl>
                                          <p:spTgt spid="4">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checkerboard(across)">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C2DF5E-680E-D42D-2EBE-4D95663E105C}"/>
              </a:ext>
            </a:extLst>
          </p:cNvPr>
          <p:cNvSpPr>
            <a:spLocks noGrp="1"/>
          </p:cNvSpPr>
          <p:nvPr>
            <p:ph type="title"/>
          </p:nvPr>
        </p:nvSpPr>
        <p:spPr>
          <a:xfrm>
            <a:off x="181404" y="18255"/>
            <a:ext cx="8754407" cy="1325563"/>
          </a:xfrm>
        </p:spPr>
        <p:txBody>
          <a:bodyPr>
            <a:normAutofit/>
          </a:bodyPr>
          <a:lstStyle/>
          <a:p>
            <a:br>
              <a:rPr lang="nb-NO" sz="3600" dirty="0">
                <a:solidFill>
                  <a:schemeClr val="tx2">
                    <a:lumMod val="60000"/>
                    <a:lumOff val="40000"/>
                  </a:schemeClr>
                </a:solidFill>
              </a:rPr>
            </a:br>
            <a:endParaRPr lang="nb-NO" sz="3600" b="1" dirty="0">
              <a:solidFill>
                <a:schemeClr val="tx2">
                  <a:lumMod val="40000"/>
                  <a:lumOff val="60000"/>
                </a:schemeClr>
              </a:solidFill>
            </a:endParaRPr>
          </a:p>
        </p:txBody>
      </p:sp>
      <p:sp>
        <p:nvSpPr>
          <p:cNvPr id="7" name="TekstSylinder 6">
            <a:extLst>
              <a:ext uri="{FF2B5EF4-FFF2-40B4-BE49-F238E27FC236}">
                <a16:creationId xmlns:a16="http://schemas.microsoft.com/office/drawing/2014/main" id="{0EAB6921-FC91-8297-C1CA-84E4DD810CDC}"/>
              </a:ext>
            </a:extLst>
          </p:cNvPr>
          <p:cNvSpPr txBox="1"/>
          <p:nvPr/>
        </p:nvSpPr>
        <p:spPr>
          <a:xfrm>
            <a:off x="8511988" y="515980"/>
            <a:ext cx="3498608" cy="4647426"/>
          </a:xfrm>
          <a:prstGeom prst="rect">
            <a:avLst/>
          </a:prstGeom>
          <a:noFill/>
        </p:spPr>
        <p:txBody>
          <a:bodyPr wrap="square" rtlCol="0">
            <a:spAutoFit/>
          </a:bodyPr>
          <a:lstStyle/>
          <a:p>
            <a:r>
              <a:rPr lang="nb-NO" sz="2400" dirty="0">
                <a:solidFill>
                  <a:schemeClr val="tx2">
                    <a:lumMod val="60000"/>
                    <a:lumOff val="40000"/>
                  </a:schemeClr>
                </a:solidFill>
              </a:rPr>
              <a:t>Psykisk helse </a:t>
            </a:r>
          </a:p>
          <a:p>
            <a:endParaRPr lang="nb-NO" sz="2000" dirty="0">
              <a:solidFill>
                <a:schemeClr val="tx2">
                  <a:lumMod val="75000"/>
                </a:schemeClr>
              </a:solidFill>
            </a:endParaRPr>
          </a:p>
          <a:p>
            <a:r>
              <a:rPr lang="nb-NO" sz="2000" dirty="0">
                <a:solidFill>
                  <a:schemeClr val="tx2">
                    <a:lumMod val="75000"/>
                  </a:schemeClr>
                </a:solidFill>
              </a:rPr>
              <a:t>3 oppslag</a:t>
            </a:r>
          </a:p>
          <a:p>
            <a:endParaRPr lang="nb-NO" sz="2000" dirty="0">
              <a:solidFill>
                <a:schemeClr val="tx2">
                  <a:lumMod val="75000"/>
                </a:schemeClr>
              </a:solidFill>
            </a:endParaRPr>
          </a:p>
          <a:p>
            <a:pPr marL="285750" indent="-285750">
              <a:buFontTx/>
              <a:buChar char="-"/>
            </a:pPr>
            <a:r>
              <a:rPr lang="nb-NO" sz="1600" dirty="0">
                <a:solidFill>
                  <a:schemeClr val="tx2">
                    <a:lumMod val="75000"/>
                  </a:schemeClr>
                </a:solidFill>
              </a:rPr>
              <a:t>05 Psykisk helse / lidelse </a:t>
            </a:r>
          </a:p>
          <a:p>
            <a:endParaRPr lang="nb-NO" sz="1600" dirty="0">
              <a:solidFill>
                <a:schemeClr val="tx2">
                  <a:lumMod val="75000"/>
                </a:schemeClr>
              </a:solidFill>
            </a:endParaRPr>
          </a:p>
          <a:p>
            <a:pPr marL="285750" indent="-285750">
              <a:buFontTx/>
              <a:buChar char="-"/>
            </a:pPr>
            <a:r>
              <a:rPr lang="nb-NO" sz="1600" dirty="0">
                <a:solidFill>
                  <a:schemeClr val="tx2">
                    <a:lumMod val="75000"/>
                  </a:schemeClr>
                </a:solidFill>
              </a:rPr>
              <a:t>06 Psykisk krise – mulig selvmordsrisiko</a:t>
            </a:r>
          </a:p>
          <a:p>
            <a:endParaRPr lang="nb-NO" sz="1600" dirty="0">
              <a:solidFill>
                <a:schemeClr val="tx2">
                  <a:lumMod val="75000"/>
                </a:schemeClr>
              </a:solidFill>
            </a:endParaRPr>
          </a:p>
          <a:p>
            <a:pPr marL="285750" indent="-285750">
              <a:buFontTx/>
              <a:buChar char="-"/>
            </a:pPr>
            <a:r>
              <a:rPr lang="nb-NO" sz="1600" dirty="0">
                <a:solidFill>
                  <a:schemeClr val="tx2">
                    <a:lumMod val="75000"/>
                  </a:schemeClr>
                </a:solidFill>
              </a:rPr>
              <a:t>40 Bestilt oppdrag psykisk helse</a:t>
            </a:r>
          </a:p>
          <a:p>
            <a:endParaRPr lang="nb-NO" sz="1600" dirty="0">
              <a:solidFill>
                <a:schemeClr val="tx2">
                  <a:lumMod val="75000"/>
                </a:schemeClr>
              </a:solidFill>
            </a:endParaRPr>
          </a:p>
          <a:p>
            <a:r>
              <a:rPr lang="nb-NO" sz="1600" b="1" dirty="0">
                <a:solidFill>
                  <a:schemeClr val="tx2">
                    <a:lumMod val="75000"/>
                  </a:schemeClr>
                </a:solidFill>
                <a:latin typeface="+mj-lt"/>
              </a:rPr>
              <a:t>Kartleggingen av selvmord er basert på flytdiagrammet brukt i AMK Oslo, med noen justeringer for å tilpasse NIMN.</a:t>
            </a:r>
          </a:p>
          <a:p>
            <a:endParaRPr lang="nb-NO" sz="1600" dirty="0">
              <a:solidFill>
                <a:srgbClr val="002060"/>
              </a:solidFill>
              <a:latin typeface="+mj-lt"/>
            </a:endParaRPr>
          </a:p>
          <a:p>
            <a:endParaRPr lang="nb-NO" sz="1600" dirty="0">
              <a:solidFill>
                <a:srgbClr val="002060"/>
              </a:solidFill>
            </a:endParaRPr>
          </a:p>
          <a:p>
            <a:endParaRPr lang="nb-NO" sz="2000" dirty="0">
              <a:solidFill>
                <a:schemeClr val="accent4">
                  <a:lumMod val="50000"/>
                </a:schemeClr>
              </a:solidFill>
            </a:endParaRPr>
          </a:p>
        </p:txBody>
      </p:sp>
      <p:pic>
        <p:nvPicPr>
          <p:cNvPr id="5" name="Bilde 4" descr="Et bilde som inneholder tekst, skjermbilde, Nettsted, Nettside&#10;&#10;Automatisk generert beskrivelse">
            <a:extLst>
              <a:ext uri="{FF2B5EF4-FFF2-40B4-BE49-F238E27FC236}">
                <a16:creationId xmlns:a16="http://schemas.microsoft.com/office/drawing/2014/main" id="{BCC9E0DC-6F3D-5257-D021-96467B6A5F4B}"/>
              </a:ext>
            </a:extLst>
          </p:cNvPr>
          <p:cNvPicPr>
            <a:picLocks noChangeAspect="1"/>
          </p:cNvPicPr>
          <p:nvPr/>
        </p:nvPicPr>
        <p:blipFill>
          <a:blip r:embed="rId4"/>
          <a:stretch>
            <a:fillRect/>
          </a:stretch>
        </p:blipFill>
        <p:spPr>
          <a:xfrm>
            <a:off x="1" y="110268"/>
            <a:ext cx="8511988" cy="6637464"/>
          </a:xfrm>
          <a:prstGeom prst="rect">
            <a:avLst/>
          </a:prstGeom>
        </p:spPr>
      </p:pic>
      <p:sp>
        <p:nvSpPr>
          <p:cNvPr id="8" name="Ellipse 7">
            <a:extLst>
              <a:ext uri="{FF2B5EF4-FFF2-40B4-BE49-F238E27FC236}">
                <a16:creationId xmlns:a16="http://schemas.microsoft.com/office/drawing/2014/main" id="{A1704724-E491-C325-F19B-E2B57C776D1C}"/>
              </a:ext>
            </a:extLst>
          </p:cNvPr>
          <p:cNvSpPr/>
          <p:nvPr/>
        </p:nvSpPr>
        <p:spPr>
          <a:xfrm>
            <a:off x="2783541" y="2218764"/>
            <a:ext cx="3106272" cy="452896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custDataLst>
      <p:tags r:id="rId1"/>
    </p:custDataLst>
    <p:extLst>
      <p:ext uri="{BB962C8B-B14F-4D97-AF65-F5344CB8AC3E}">
        <p14:creationId xmlns:p14="http://schemas.microsoft.com/office/powerpoint/2010/main" val="2867522270"/>
      </p:ext>
    </p:extLst>
  </p:cSld>
  <p:clrMapOvr>
    <a:masterClrMapping/>
  </p:clrMapOvr>
  <mc:AlternateContent xmlns:mc="http://schemas.openxmlformats.org/markup-compatibility/2006" xmlns:p14="http://schemas.microsoft.com/office/powerpoint/2010/main">
    <mc:Choice Requires="p14">
      <p:transition spd="slow" p14:dur="2000" advTm="25115"/>
    </mc:Choice>
    <mc:Fallback xmlns="">
      <p:transition spd="slow" advTm="251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B6283BB-841D-EE75-5C0A-B4909906C919}"/>
              </a:ext>
            </a:extLst>
          </p:cNvPr>
          <p:cNvSpPr>
            <a:spLocks noGrp="1"/>
          </p:cNvSpPr>
          <p:nvPr>
            <p:ph idx="1"/>
          </p:nvPr>
        </p:nvSpPr>
        <p:spPr>
          <a:xfrm>
            <a:off x="9197787" y="559897"/>
            <a:ext cx="2886635" cy="3122892"/>
          </a:xfrm>
        </p:spPr>
        <p:txBody>
          <a:bodyPr/>
          <a:lstStyle/>
          <a:p>
            <a:pPr marL="0" indent="0">
              <a:buNone/>
            </a:pPr>
            <a:r>
              <a:rPr lang="nb-NO" dirty="0">
                <a:solidFill>
                  <a:schemeClr val="tx2">
                    <a:lumMod val="60000"/>
                    <a:lumOff val="40000"/>
                  </a:schemeClr>
                </a:solidFill>
              </a:rPr>
              <a:t>Hjerneslag</a:t>
            </a:r>
            <a:r>
              <a:rPr lang="nb-NO" dirty="0">
                <a:solidFill>
                  <a:schemeClr val="tx2">
                    <a:lumMod val="75000"/>
                  </a:schemeClr>
                </a:solidFill>
              </a:rPr>
              <a:t> </a:t>
            </a:r>
          </a:p>
          <a:p>
            <a:pPr>
              <a:buFontTx/>
              <a:buChar char="-"/>
            </a:pPr>
            <a:r>
              <a:rPr lang="nb-NO" sz="1600" dirty="0">
                <a:solidFill>
                  <a:schemeClr val="tx2">
                    <a:lumMod val="75000"/>
                  </a:schemeClr>
                </a:solidFill>
              </a:rPr>
              <a:t>Adskilt fra nedsatt bevissthet og heter nå </a:t>
            </a:r>
            <a:r>
              <a:rPr lang="nb-NO" sz="1600" b="1" dirty="0">
                <a:solidFill>
                  <a:schemeClr val="tx2">
                    <a:lumMod val="75000"/>
                  </a:schemeClr>
                </a:solidFill>
              </a:rPr>
              <a:t>Hjerneslagsymptomer.</a:t>
            </a:r>
          </a:p>
          <a:p>
            <a:pPr>
              <a:buFontTx/>
              <a:buChar char="-"/>
            </a:pPr>
            <a:r>
              <a:rPr lang="nb-NO" sz="1600" dirty="0">
                <a:solidFill>
                  <a:schemeClr val="tx2">
                    <a:lumMod val="75000"/>
                  </a:schemeClr>
                </a:solidFill>
              </a:rPr>
              <a:t>Her er mye nyttig informasjon til operatørene, for å kunne fange opp alvorlige tilstander, symptomdebut, med mer.</a:t>
            </a:r>
          </a:p>
          <a:p>
            <a:pPr>
              <a:buFontTx/>
              <a:buChar char="-"/>
            </a:pPr>
            <a:r>
              <a:rPr lang="nb-NO" sz="1600" dirty="0">
                <a:solidFill>
                  <a:schemeClr val="tx2">
                    <a:lumMod val="75000"/>
                  </a:schemeClr>
                </a:solidFill>
              </a:rPr>
              <a:t>Viktige avklaringer er plassert over aktuelle spørsmål.</a:t>
            </a:r>
          </a:p>
        </p:txBody>
      </p:sp>
      <p:pic>
        <p:nvPicPr>
          <p:cNvPr id="5" name="Bilde 4" descr="Et bilde som inneholder tekst, skjermbilde, dokument, nummer&#10;&#10;Automatisk generert beskrivelse">
            <a:extLst>
              <a:ext uri="{FF2B5EF4-FFF2-40B4-BE49-F238E27FC236}">
                <a16:creationId xmlns:a16="http://schemas.microsoft.com/office/drawing/2014/main" id="{33330836-8AAC-01E4-7937-5AA2AB7D17B9}"/>
              </a:ext>
            </a:extLst>
          </p:cNvPr>
          <p:cNvPicPr>
            <a:picLocks noChangeAspect="1"/>
          </p:cNvPicPr>
          <p:nvPr/>
        </p:nvPicPr>
        <p:blipFill>
          <a:blip r:embed="rId2"/>
          <a:stretch>
            <a:fillRect/>
          </a:stretch>
        </p:blipFill>
        <p:spPr>
          <a:xfrm>
            <a:off x="107578" y="0"/>
            <a:ext cx="8978153" cy="6858000"/>
          </a:xfrm>
          <a:prstGeom prst="rect">
            <a:avLst/>
          </a:prstGeom>
        </p:spPr>
      </p:pic>
      <p:sp>
        <p:nvSpPr>
          <p:cNvPr id="6" name="Ellipse 5">
            <a:extLst>
              <a:ext uri="{FF2B5EF4-FFF2-40B4-BE49-F238E27FC236}">
                <a16:creationId xmlns:a16="http://schemas.microsoft.com/office/drawing/2014/main" id="{D4870261-B60B-F628-12B2-A042B67548CF}"/>
              </a:ext>
            </a:extLst>
          </p:cNvPr>
          <p:cNvSpPr/>
          <p:nvPr/>
        </p:nvSpPr>
        <p:spPr>
          <a:xfrm>
            <a:off x="2983007" y="322729"/>
            <a:ext cx="1613647" cy="107760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70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B88AC6C-2E98-43A8-9E05-F626D89AB423}"/>
              </a:ext>
            </a:extLst>
          </p:cNvPr>
          <p:cNvPicPr>
            <a:picLocks noChangeAspect="1"/>
          </p:cNvPicPr>
          <p:nvPr/>
        </p:nvPicPr>
        <p:blipFill>
          <a:blip r:embed="rId2"/>
          <a:stretch>
            <a:fillRect/>
          </a:stretch>
        </p:blipFill>
        <p:spPr>
          <a:xfrm>
            <a:off x="9228548" y="0"/>
            <a:ext cx="2900740" cy="6858000"/>
          </a:xfrm>
          <a:prstGeom prst="rect">
            <a:avLst/>
          </a:prstGeom>
        </p:spPr>
      </p:pic>
      <p:pic>
        <p:nvPicPr>
          <p:cNvPr id="5" name="Bilde 4">
            <a:extLst>
              <a:ext uri="{FF2B5EF4-FFF2-40B4-BE49-F238E27FC236}">
                <a16:creationId xmlns:a16="http://schemas.microsoft.com/office/drawing/2014/main" id="{86693C5D-905D-4145-FE2C-0D9222382F72}"/>
              </a:ext>
            </a:extLst>
          </p:cNvPr>
          <p:cNvPicPr>
            <a:picLocks noChangeAspect="1"/>
          </p:cNvPicPr>
          <p:nvPr/>
        </p:nvPicPr>
        <p:blipFill>
          <a:blip r:embed="rId3"/>
          <a:stretch>
            <a:fillRect/>
          </a:stretch>
        </p:blipFill>
        <p:spPr>
          <a:xfrm>
            <a:off x="62712" y="0"/>
            <a:ext cx="3205113" cy="6858000"/>
          </a:xfrm>
          <a:prstGeom prst="rect">
            <a:avLst/>
          </a:prstGeom>
        </p:spPr>
      </p:pic>
      <p:sp>
        <p:nvSpPr>
          <p:cNvPr id="3" name="Plassholder for innhold 2">
            <a:extLst>
              <a:ext uri="{FF2B5EF4-FFF2-40B4-BE49-F238E27FC236}">
                <a16:creationId xmlns:a16="http://schemas.microsoft.com/office/drawing/2014/main" id="{440A2AC2-FB13-0C79-301E-7901C830E048}"/>
              </a:ext>
            </a:extLst>
          </p:cNvPr>
          <p:cNvSpPr>
            <a:spLocks noGrp="1"/>
          </p:cNvSpPr>
          <p:nvPr>
            <p:ph idx="4294967295"/>
          </p:nvPr>
        </p:nvSpPr>
        <p:spPr>
          <a:xfrm>
            <a:off x="3937809" y="1223339"/>
            <a:ext cx="4648086" cy="4351338"/>
          </a:xfrm>
        </p:spPr>
        <p:txBody>
          <a:bodyPr/>
          <a:lstStyle/>
          <a:p>
            <a:pPr marL="0" indent="0">
              <a:buNone/>
            </a:pPr>
            <a:r>
              <a:rPr lang="nb-NO" dirty="0">
                <a:solidFill>
                  <a:schemeClr val="tx2">
                    <a:lumMod val="60000"/>
                    <a:lumOff val="40000"/>
                  </a:schemeClr>
                </a:solidFill>
              </a:rPr>
              <a:t>Nytt på traumesidene</a:t>
            </a:r>
            <a:endParaRPr lang="nb-NO" sz="1400" dirty="0">
              <a:solidFill>
                <a:schemeClr val="tx2">
                  <a:lumMod val="60000"/>
                  <a:lumOff val="40000"/>
                </a:schemeClr>
              </a:solidFill>
            </a:endParaRPr>
          </a:p>
          <a:p>
            <a:pPr>
              <a:buFontTx/>
              <a:buChar char="-"/>
            </a:pPr>
            <a:r>
              <a:rPr lang="nb-NO" sz="2000" dirty="0">
                <a:solidFill>
                  <a:schemeClr val="tx2">
                    <a:lumMod val="75000"/>
                  </a:schemeClr>
                </a:solidFill>
              </a:rPr>
              <a:t>En påminnelse om å bruke kartlegging av situasjonen med bruk av trippelvarslingsprosedyrer står over kriterietekstene</a:t>
            </a:r>
          </a:p>
          <a:p>
            <a:pPr>
              <a:buFontTx/>
              <a:buChar char="-"/>
            </a:pPr>
            <a:r>
              <a:rPr lang="nb-NO" sz="2000" dirty="0">
                <a:solidFill>
                  <a:schemeClr val="tx2">
                    <a:lumMod val="75000"/>
                  </a:schemeClr>
                </a:solidFill>
              </a:rPr>
              <a:t>Kriterienumrene er forenklet</a:t>
            </a:r>
          </a:p>
          <a:p>
            <a:pPr>
              <a:buFontTx/>
              <a:buChar char="-"/>
            </a:pPr>
            <a:r>
              <a:rPr lang="nb-NO" sz="2000" dirty="0">
                <a:solidFill>
                  <a:schemeClr val="tx2">
                    <a:lumMod val="75000"/>
                  </a:schemeClr>
                </a:solidFill>
              </a:rPr>
              <a:t>Underpunkter a, b, c er tatt ut, dvs. at hvert punkt har eget kriterienummer</a:t>
            </a:r>
          </a:p>
          <a:p>
            <a:pPr>
              <a:buFontTx/>
              <a:buChar char="-"/>
            </a:pPr>
            <a:r>
              <a:rPr lang="nb-NO" sz="2000" dirty="0">
                <a:solidFill>
                  <a:schemeClr val="tx2">
                    <a:lumMod val="75000"/>
                  </a:schemeClr>
                </a:solidFill>
              </a:rPr>
              <a:t>NKT-traume har vært med på utvikling av traumesidene</a:t>
            </a:r>
          </a:p>
          <a:p>
            <a:pPr>
              <a:buFontTx/>
              <a:buChar char="-"/>
            </a:pPr>
            <a:endParaRPr lang="nb-NO" sz="1400" dirty="0"/>
          </a:p>
          <a:p>
            <a:pPr marL="0" indent="0" algn="ctr">
              <a:buNone/>
            </a:pPr>
            <a:endParaRPr lang="nb-NO" sz="1400" dirty="0"/>
          </a:p>
        </p:txBody>
      </p:sp>
      <p:sp>
        <p:nvSpPr>
          <p:cNvPr id="2" name="TekstSylinder 1">
            <a:extLst>
              <a:ext uri="{FF2B5EF4-FFF2-40B4-BE49-F238E27FC236}">
                <a16:creationId xmlns:a16="http://schemas.microsoft.com/office/drawing/2014/main" id="{D2051426-4777-1215-A951-278AD9EF8127}"/>
              </a:ext>
            </a:extLst>
          </p:cNvPr>
          <p:cNvSpPr txBox="1"/>
          <p:nvPr/>
        </p:nvSpPr>
        <p:spPr>
          <a:xfrm>
            <a:off x="3267825" y="349624"/>
            <a:ext cx="710451" cy="584775"/>
          </a:xfrm>
          <a:prstGeom prst="rect">
            <a:avLst/>
          </a:prstGeom>
          <a:noFill/>
        </p:spPr>
        <p:txBody>
          <a:bodyPr wrap="none" rtlCol="0">
            <a:spAutoFit/>
          </a:bodyPr>
          <a:lstStyle/>
          <a:p>
            <a:r>
              <a:rPr lang="nb-NO" sz="3200" dirty="0">
                <a:solidFill>
                  <a:schemeClr val="tx2">
                    <a:lumMod val="60000"/>
                    <a:lumOff val="40000"/>
                  </a:schemeClr>
                </a:solidFill>
              </a:rPr>
              <a:t>4.3</a:t>
            </a:r>
          </a:p>
        </p:txBody>
      </p:sp>
      <p:sp>
        <p:nvSpPr>
          <p:cNvPr id="6" name="TekstSylinder 5">
            <a:extLst>
              <a:ext uri="{FF2B5EF4-FFF2-40B4-BE49-F238E27FC236}">
                <a16:creationId xmlns:a16="http://schemas.microsoft.com/office/drawing/2014/main" id="{F4062DF2-9828-5BC8-0F3A-1AF4468CA7DD}"/>
              </a:ext>
            </a:extLst>
          </p:cNvPr>
          <p:cNvSpPr txBox="1"/>
          <p:nvPr/>
        </p:nvSpPr>
        <p:spPr>
          <a:xfrm>
            <a:off x="8518097" y="319282"/>
            <a:ext cx="710451" cy="584775"/>
          </a:xfrm>
          <a:prstGeom prst="rect">
            <a:avLst/>
          </a:prstGeom>
          <a:noFill/>
        </p:spPr>
        <p:txBody>
          <a:bodyPr wrap="none" rtlCol="0">
            <a:spAutoFit/>
          </a:bodyPr>
          <a:lstStyle/>
          <a:p>
            <a:r>
              <a:rPr lang="nb-NO" sz="3200" dirty="0">
                <a:solidFill>
                  <a:schemeClr val="tx2">
                    <a:lumMod val="60000"/>
                    <a:lumOff val="40000"/>
                  </a:schemeClr>
                </a:solidFill>
              </a:rPr>
              <a:t>5.1</a:t>
            </a:r>
          </a:p>
        </p:txBody>
      </p:sp>
    </p:spTree>
    <p:extLst>
      <p:ext uri="{BB962C8B-B14F-4D97-AF65-F5344CB8AC3E}">
        <p14:creationId xmlns:p14="http://schemas.microsoft.com/office/powerpoint/2010/main" val="319056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A7942-D70B-DB67-3776-893D543FE3B5}"/>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0A11E6D-DBBF-51F6-1A16-E67C74A02C39}"/>
              </a:ext>
            </a:extLst>
          </p:cNvPr>
          <p:cNvSpPr>
            <a:spLocks noGrp="1"/>
          </p:cNvSpPr>
          <p:nvPr>
            <p:ph type="title"/>
          </p:nvPr>
        </p:nvSpPr>
        <p:spPr>
          <a:xfrm>
            <a:off x="398930" y="274351"/>
            <a:ext cx="10515600" cy="1325563"/>
          </a:xfrm>
        </p:spPr>
        <p:txBody>
          <a:bodyPr>
            <a:normAutofit/>
          </a:bodyPr>
          <a:lstStyle/>
          <a:p>
            <a:r>
              <a:rPr lang="nb-NO" sz="3600" dirty="0">
                <a:solidFill>
                  <a:schemeClr val="tx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rPr>
              <a:t>NAKOS revisjoner av NIMN</a:t>
            </a:r>
            <a:br>
              <a:rPr lang="nb-NO" sz="1800" dirty="0">
                <a:effectLst/>
                <a:latin typeface="Calibri" panose="020F0502020204030204" pitchFamily="34" charset="0"/>
                <a:ea typeface="Calibri" panose="020F0502020204030204" pitchFamily="34" charset="0"/>
                <a:cs typeface="Times New Roman" panose="02020603050405020304" pitchFamily="18" charset="0"/>
              </a:rPr>
            </a:br>
            <a:endParaRPr lang="nb-NO" sz="2000" dirty="0"/>
          </a:p>
        </p:txBody>
      </p:sp>
      <p:sp>
        <p:nvSpPr>
          <p:cNvPr id="5" name="Plassholder for innhold 4">
            <a:extLst>
              <a:ext uri="{FF2B5EF4-FFF2-40B4-BE49-F238E27FC236}">
                <a16:creationId xmlns:a16="http://schemas.microsoft.com/office/drawing/2014/main" id="{461CE28E-041B-59FA-6CE0-36F4DA4E5A26}"/>
              </a:ext>
            </a:extLst>
          </p:cNvPr>
          <p:cNvSpPr>
            <a:spLocks noGrp="1"/>
          </p:cNvSpPr>
          <p:nvPr>
            <p:ph idx="1"/>
          </p:nvPr>
        </p:nvSpPr>
        <p:spPr>
          <a:xfrm>
            <a:off x="309513" y="1326731"/>
            <a:ext cx="10954871" cy="4204538"/>
          </a:xfrm>
        </p:spPr>
        <p:txBody>
          <a:bodyPr>
            <a:normAutofit fontScale="92500" lnSpcReduction="10000"/>
          </a:bodyPr>
          <a:lstStyle/>
          <a:p>
            <a:pPr>
              <a:lnSpc>
                <a:spcPct val="120000"/>
              </a:lnSpc>
            </a:pPr>
            <a:r>
              <a:rPr lang="nb-NO" sz="28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2018 NIMN 4.0 i bokform, </a:t>
            </a:r>
            <a:r>
              <a:rPr lang="nb-NO" dirty="0">
                <a:solidFill>
                  <a:schemeClr val="tx2">
                    <a:lumMod val="75000"/>
                  </a:schemeClr>
                </a:solidFill>
              </a:rPr>
              <a:t>samkjørt med Legevaktindeks.</a:t>
            </a:r>
          </a:p>
          <a:p>
            <a:pPr>
              <a:lnSpc>
                <a:spcPct val="120000"/>
              </a:lnSpc>
            </a:pPr>
            <a:endParaRPr lang="nb-NO" sz="9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nb-NO" sz="28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2020 NIMN 4.1</a:t>
            </a:r>
            <a:r>
              <a:rPr lang="nb-NO"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nb-NO" sz="28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4.2 i PDF – en enkel digitalløsning (pga. </a:t>
            </a:r>
            <a:r>
              <a:rPr lang="nb-NO" sz="2800"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Covid</a:t>
            </a:r>
            <a:r>
              <a:rPr lang="nb-NO" sz="28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19).</a:t>
            </a:r>
          </a:p>
          <a:p>
            <a:pPr>
              <a:lnSpc>
                <a:spcPct val="120000"/>
              </a:lnSpc>
            </a:pPr>
            <a:endParaRPr lang="nb-NO" sz="9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nb-NO" sz="28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2022 NIMN 4.3 med ny trippelvarslingsprosedyrer.</a:t>
            </a:r>
          </a:p>
          <a:p>
            <a:pPr>
              <a:lnSpc>
                <a:spcPct val="120000"/>
              </a:lnSpc>
              <a:buFont typeface="Systemfont normal"/>
              <a:buChar char="-"/>
            </a:pPr>
            <a:endParaRPr lang="nb-NO" sz="9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nb-NO"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2024 NIMN 5.0 / 5.1, samtidig med AMIS 3.5.</a:t>
            </a:r>
          </a:p>
          <a:p>
            <a:pPr marL="0" indent="0">
              <a:lnSpc>
                <a:spcPct val="120000"/>
              </a:lnSpc>
              <a:buNone/>
            </a:pPr>
            <a:r>
              <a:rPr lang="nb-NO"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NIMN 5.0 er en åpen versjon</a:t>
            </a:r>
          </a:p>
          <a:p>
            <a:pPr marL="0" indent="0">
              <a:lnSpc>
                <a:spcPct val="120000"/>
              </a:lnSpc>
              <a:buNone/>
            </a:pPr>
            <a:r>
              <a:rPr lang="nb-NO"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NIMN 5.1 er unntatt offentlighet  </a:t>
            </a:r>
          </a:p>
          <a:p>
            <a:pPr>
              <a:lnSpc>
                <a:spcPct val="120000"/>
              </a:lnSpc>
              <a:buFont typeface="Systemfont normal"/>
              <a:buChar char="-"/>
            </a:pPr>
            <a:endParaRPr lang="nb-NO" sz="8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nb-NO"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20000"/>
              </a:lnSpc>
              <a:buFont typeface="Systemfont normal"/>
              <a:buChar char="-"/>
            </a:pPr>
            <a:endParaRPr lang="nb-NO" sz="9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b-NO" dirty="0"/>
          </a:p>
        </p:txBody>
      </p:sp>
      <p:pic>
        <p:nvPicPr>
          <p:cNvPr id="4" name="Bilde 3">
            <a:extLst>
              <a:ext uri="{FF2B5EF4-FFF2-40B4-BE49-F238E27FC236}">
                <a16:creationId xmlns:a16="http://schemas.microsoft.com/office/drawing/2014/main" id="{8D9B20B6-FE99-0CFC-1885-7D47786C6181}"/>
              </a:ext>
            </a:extLst>
          </p:cNvPr>
          <p:cNvPicPr>
            <a:picLocks noChangeAspect="1"/>
          </p:cNvPicPr>
          <p:nvPr/>
        </p:nvPicPr>
        <p:blipFill>
          <a:blip r:embed="rId3"/>
          <a:stretch>
            <a:fillRect/>
          </a:stretch>
        </p:blipFill>
        <p:spPr>
          <a:xfrm>
            <a:off x="2" y="6593840"/>
            <a:ext cx="1210047" cy="272998"/>
          </a:xfrm>
          <a:prstGeom prst="rect">
            <a:avLst/>
          </a:prstGeom>
        </p:spPr>
      </p:pic>
    </p:spTree>
    <p:extLst>
      <p:ext uri="{BB962C8B-B14F-4D97-AF65-F5344CB8AC3E}">
        <p14:creationId xmlns:p14="http://schemas.microsoft.com/office/powerpoint/2010/main" val="3982361180"/>
      </p:ext>
    </p:extLst>
  </p:cSld>
  <p:clrMapOvr>
    <a:masterClrMapping/>
  </p:clrMapOvr>
  <mc:AlternateContent xmlns:mc="http://schemas.openxmlformats.org/markup-compatibility/2006" xmlns:p14="http://schemas.microsoft.com/office/powerpoint/2010/main">
    <mc:Choice Requires="p14">
      <p:transition spd="slow" p14:dur="2000" advTm="52491"/>
    </mc:Choice>
    <mc:Fallback xmlns="">
      <p:transition spd="slow" advTm="5249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BC2DF5E-680E-D42D-2EBE-4D95663E105C}"/>
              </a:ext>
            </a:extLst>
          </p:cNvPr>
          <p:cNvSpPr>
            <a:spLocks noGrp="1"/>
          </p:cNvSpPr>
          <p:nvPr>
            <p:ph type="title"/>
          </p:nvPr>
        </p:nvSpPr>
        <p:spPr>
          <a:xfrm>
            <a:off x="181404" y="18255"/>
            <a:ext cx="10515600" cy="1325563"/>
          </a:xfrm>
        </p:spPr>
        <p:txBody>
          <a:bodyPr>
            <a:normAutofit/>
          </a:bodyPr>
          <a:lstStyle/>
          <a:p>
            <a:r>
              <a:rPr lang="nb-NO" sz="3600" b="1" dirty="0">
                <a:solidFill>
                  <a:schemeClr val="tx2">
                    <a:lumMod val="40000"/>
                    <a:lumOff val="60000"/>
                  </a:schemeClr>
                </a:solidFill>
              </a:rPr>
              <a:t>   </a:t>
            </a:r>
            <a:r>
              <a:rPr lang="nb-NO" sz="3600" b="1" dirty="0">
                <a:solidFill>
                  <a:schemeClr val="tx2">
                    <a:lumMod val="60000"/>
                    <a:lumOff val="40000"/>
                  </a:schemeClr>
                </a:solidFill>
              </a:rPr>
              <a:t>Respons</a:t>
            </a:r>
          </a:p>
        </p:txBody>
      </p:sp>
      <p:sp>
        <p:nvSpPr>
          <p:cNvPr id="3" name="Plassholder for innhold 2">
            <a:extLst>
              <a:ext uri="{FF2B5EF4-FFF2-40B4-BE49-F238E27FC236}">
                <a16:creationId xmlns:a16="http://schemas.microsoft.com/office/drawing/2014/main" id="{B0C590BD-1331-C32D-88CE-BA882377B0A9}"/>
              </a:ext>
            </a:extLst>
          </p:cNvPr>
          <p:cNvSpPr>
            <a:spLocks noGrp="1"/>
          </p:cNvSpPr>
          <p:nvPr>
            <p:ph idx="1"/>
          </p:nvPr>
        </p:nvSpPr>
        <p:spPr>
          <a:xfrm>
            <a:off x="838201" y="1825625"/>
            <a:ext cx="2766847" cy="4351338"/>
          </a:xfrm>
        </p:spPr>
        <p:txBody>
          <a:bodyPr>
            <a:normAutofit/>
          </a:bodyPr>
          <a:lstStyle/>
          <a:p>
            <a:endParaRPr lang="nb-NO" dirty="0"/>
          </a:p>
        </p:txBody>
      </p:sp>
      <p:pic>
        <p:nvPicPr>
          <p:cNvPr id="7" name="Bilde 6" descr="Et bilde som inneholder tekst, skjermbilde, programvare, Nettsted&#10;&#10;Automatisk generert beskrivelse">
            <a:extLst>
              <a:ext uri="{FF2B5EF4-FFF2-40B4-BE49-F238E27FC236}">
                <a16:creationId xmlns:a16="http://schemas.microsoft.com/office/drawing/2014/main" id="{B977DDA0-C82A-B72C-859E-499F083ED198}"/>
              </a:ext>
            </a:extLst>
          </p:cNvPr>
          <p:cNvPicPr>
            <a:picLocks noChangeAspect="1"/>
          </p:cNvPicPr>
          <p:nvPr/>
        </p:nvPicPr>
        <p:blipFill>
          <a:blip r:embed="rId4"/>
          <a:stretch>
            <a:fillRect/>
          </a:stretch>
        </p:blipFill>
        <p:spPr>
          <a:xfrm>
            <a:off x="533748" y="913780"/>
            <a:ext cx="6800339" cy="5263183"/>
          </a:xfrm>
          <a:prstGeom prst="rect">
            <a:avLst/>
          </a:prstGeom>
        </p:spPr>
      </p:pic>
      <p:pic>
        <p:nvPicPr>
          <p:cNvPr id="9" name="Bilde 8" descr="Et bilde som inneholder tekst, skjermbilde, Font&#10;&#10;Automatisk generert beskrivelse">
            <a:extLst>
              <a:ext uri="{FF2B5EF4-FFF2-40B4-BE49-F238E27FC236}">
                <a16:creationId xmlns:a16="http://schemas.microsoft.com/office/drawing/2014/main" id="{27A482FD-62C6-6277-341C-C0639A2BC133}"/>
              </a:ext>
            </a:extLst>
          </p:cNvPr>
          <p:cNvPicPr>
            <a:picLocks noChangeAspect="1"/>
          </p:cNvPicPr>
          <p:nvPr/>
        </p:nvPicPr>
        <p:blipFill>
          <a:blip r:embed="rId5"/>
          <a:stretch>
            <a:fillRect/>
          </a:stretch>
        </p:blipFill>
        <p:spPr>
          <a:xfrm>
            <a:off x="6213766" y="1151313"/>
            <a:ext cx="1192397" cy="1944524"/>
          </a:xfrm>
          <a:prstGeom prst="rect">
            <a:avLst/>
          </a:prstGeom>
        </p:spPr>
      </p:pic>
      <p:pic>
        <p:nvPicPr>
          <p:cNvPr id="5" name="Bilde 4">
            <a:extLst>
              <a:ext uri="{FF2B5EF4-FFF2-40B4-BE49-F238E27FC236}">
                <a16:creationId xmlns:a16="http://schemas.microsoft.com/office/drawing/2014/main" id="{61B958E9-0CDC-C02F-C131-F4A0DC615172}"/>
              </a:ext>
            </a:extLst>
          </p:cNvPr>
          <p:cNvPicPr>
            <a:picLocks noChangeAspect="1"/>
          </p:cNvPicPr>
          <p:nvPr/>
        </p:nvPicPr>
        <p:blipFill>
          <a:blip r:embed="rId6"/>
          <a:stretch>
            <a:fillRect/>
          </a:stretch>
        </p:blipFill>
        <p:spPr>
          <a:xfrm>
            <a:off x="2" y="6587730"/>
            <a:ext cx="1237127" cy="279108"/>
          </a:xfrm>
          <a:prstGeom prst="rect">
            <a:avLst/>
          </a:prstGeom>
        </p:spPr>
      </p:pic>
    </p:spTree>
    <p:custDataLst>
      <p:tags r:id="rId1"/>
    </p:custDataLst>
    <p:extLst>
      <p:ext uri="{BB962C8B-B14F-4D97-AF65-F5344CB8AC3E}">
        <p14:creationId xmlns:p14="http://schemas.microsoft.com/office/powerpoint/2010/main" val="4013251505"/>
      </p:ext>
    </p:extLst>
  </p:cSld>
  <p:clrMapOvr>
    <a:masterClrMapping/>
  </p:clrMapOvr>
  <mc:AlternateContent xmlns:mc="http://schemas.openxmlformats.org/markup-compatibility/2006" xmlns:p14="http://schemas.microsoft.com/office/powerpoint/2010/main">
    <mc:Choice Requires="p14">
      <p:transition spd="slow" p14:dur="2000" advTm="14100"/>
    </mc:Choice>
    <mc:Fallback xmlns="">
      <p:transition spd="slow" advTm="141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4C7-EBFD-D5DD-4645-DFB8BDF90FB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0FBBA5F-4BFF-CE1F-0FCC-87C359D2EF7B}"/>
              </a:ext>
            </a:extLst>
          </p:cNvPr>
          <p:cNvSpPr>
            <a:spLocks noGrp="1"/>
          </p:cNvSpPr>
          <p:nvPr>
            <p:ph type="title"/>
          </p:nvPr>
        </p:nvSpPr>
        <p:spPr>
          <a:xfrm>
            <a:off x="246530" y="193222"/>
            <a:ext cx="10515600" cy="1325563"/>
          </a:xfrm>
        </p:spPr>
        <p:txBody>
          <a:bodyPr>
            <a:normAutofit/>
          </a:bodyPr>
          <a:lstStyle/>
          <a:p>
            <a:r>
              <a:rPr lang="nb-NO" sz="3600" b="1" dirty="0">
                <a:solidFill>
                  <a:schemeClr val="tx2">
                    <a:lumMod val="60000"/>
                    <a:lumOff val="40000"/>
                  </a:schemeClr>
                </a:solidFill>
              </a:rPr>
              <a:t>Råd</a:t>
            </a:r>
          </a:p>
        </p:txBody>
      </p:sp>
      <p:sp>
        <p:nvSpPr>
          <p:cNvPr id="3" name="Plassholder for innhold 2">
            <a:extLst>
              <a:ext uri="{FF2B5EF4-FFF2-40B4-BE49-F238E27FC236}">
                <a16:creationId xmlns:a16="http://schemas.microsoft.com/office/drawing/2014/main" id="{83E55FCB-FFE6-54D8-12AA-346C39774332}"/>
              </a:ext>
            </a:extLst>
          </p:cNvPr>
          <p:cNvSpPr>
            <a:spLocks noGrp="1"/>
          </p:cNvSpPr>
          <p:nvPr>
            <p:ph idx="1"/>
          </p:nvPr>
        </p:nvSpPr>
        <p:spPr>
          <a:xfrm>
            <a:off x="246530" y="1308517"/>
            <a:ext cx="3639671" cy="4351338"/>
          </a:xfrm>
        </p:spPr>
        <p:txBody>
          <a:bodyPr>
            <a:normAutofit/>
          </a:bodyPr>
          <a:lstStyle/>
          <a:p>
            <a:pPr marL="0" indent="0">
              <a:buNone/>
            </a:pPr>
            <a:r>
              <a:rPr lang="nb-NO" sz="2200" dirty="0">
                <a:solidFill>
                  <a:schemeClr val="accent4">
                    <a:lumMod val="50000"/>
                  </a:schemeClr>
                </a:solidFill>
              </a:rPr>
              <a:t>Samtlige instruksjoner og råd er gjennomgått av Norsk </a:t>
            </a:r>
            <a:r>
              <a:rPr lang="nb-NO" sz="2200" dirty="0">
                <a:solidFill>
                  <a:schemeClr val="tx2">
                    <a:lumMod val="75000"/>
                  </a:schemeClr>
                </a:solidFill>
              </a:rPr>
              <a:t>førstehjelpsråd</a:t>
            </a:r>
          </a:p>
          <a:p>
            <a:pPr marL="0" indent="0">
              <a:buNone/>
            </a:pPr>
            <a:endParaRPr lang="nb-NO" sz="2200" dirty="0">
              <a:solidFill>
                <a:schemeClr val="accent4">
                  <a:lumMod val="50000"/>
                </a:schemeClr>
              </a:solidFill>
            </a:endParaRPr>
          </a:p>
          <a:p>
            <a:pPr marL="0" indent="0">
              <a:buNone/>
            </a:pPr>
            <a:r>
              <a:rPr lang="nb-NO" sz="2200" dirty="0">
                <a:solidFill>
                  <a:schemeClr val="tx2">
                    <a:lumMod val="75000"/>
                  </a:schemeClr>
                </a:solidFill>
              </a:rPr>
              <a:t>Norsk </a:t>
            </a:r>
            <a:r>
              <a:rPr lang="nb-NO" sz="2200" dirty="0" err="1">
                <a:solidFill>
                  <a:schemeClr val="tx2">
                    <a:lumMod val="75000"/>
                  </a:schemeClr>
                </a:solidFill>
              </a:rPr>
              <a:t>Resuscitasjonsråd</a:t>
            </a:r>
            <a:r>
              <a:rPr lang="nb-NO" sz="2200" dirty="0">
                <a:solidFill>
                  <a:schemeClr val="tx2">
                    <a:lumMod val="75000"/>
                  </a:schemeClr>
                </a:solidFill>
              </a:rPr>
              <a:t> har gjennomgått hele NIMN (både norsk og engelsk tekst)</a:t>
            </a:r>
          </a:p>
          <a:p>
            <a:pPr marL="0" indent="0">
              <a:buNone/>
            </a:pPr>
            <a:endParaRPr lang="nb-NO" sz="2200" dirty="0">
              <a:solidFill>
                <a:schemeClr val="tx2">
                  <a:lumMod val="75000"/>
                </a:schemeClr>
              </a:solidFill>
            </a:endParaRPr>
          </a:p>
          <a:p>
            <a:pPr marL="0" indent="0">
              <a:buNone/>
            </a:pPr>
            <a:r>
              <a:rPr lang="nb-NO" sz="2200" dirty="0">
                <a:solidFill>
                  <a:schemeClr val="tx2">
                    <a:lumMod val="75000"/>
                  </a:schemeClr>
                </a:solidFill>
              </a:rPr>
              <a:t>Disse eksemplene </a:t>
            </a:r>
            <a:r>
              <a:rPr lang="nb-NO" sz="2200" dirty="0">
                <a:solidFill>
                  <a:schemeClr val="accent4">
                    <a:lumMod val="50000"/>
                  </a:schemeClr>
                </a:solidFill>
              </a:rPr>
              <a:t>er hentet fra: </a:t>
            </a:r>
          </a:p>
          <a:p>
            <a:pPr marL="0" indent="0">
              <a:buNone/>
            </a:pPr>
            <a:r>
              <a:rPr lang="nb-NO" sz="2200" dirty="0">
                <a:solidFill>
                  <a:schemeClr val="accent4">
                    <a:lumMod val="50000"/>
                  </a:schemeClr>
                </a:solidFill>
              </a:rPr>
              <a:t>Forgiftning - ikke rusrelatert</a:t>
            </a:r>
          </a:p>
          <a:p>
            <a:pPr marL="0" indent="0">
              <a:buNone/>
            </a:pPr>
            <a:endParaRPr lang="nb-NO" sz="2400" dirty="0">
              <a:solidFill>
                <a:schemeClr val="accent4">
                  <a:lumMod val="50000"/>
                </a:schemeClr>
              </a:solidFill>
            </a:endParaRPr>
          </a:p>
          <a:p>
            <a:pPr marL="0" indent="0">
              <a:buNone/>
            </a:pPr>
            <a:endParaRPr lang="nb-NO" sz="2400" dirty="0">
              <a:solidFill>
                <a:schemeClr val="accent4">
                  <a:lumMod val="50000"/>
                </a:schemeClr>
              </a:solidFill>
            </a:endParaRPr>
          </a:p>
        </p:txBody>
      </p:sp>
      <p:pic>
        <p:nvPicPr>
          <p:cNvPr id="4" name="Bilde 3">
            <a:extLst>
              <a:ext uri="{FF2B5EF4-FFF2-40B4-BE49-F238E27FC236}">
                <a16:creationId xmlns:a16="http://schemas.microsoft.com/office/drawing/2014/main" id="{F463CCDA-BB5C-6F35-6285-34F6DD4E8F14}"/>
              </a:ext>
            </a:extLst>
          </p:cNvPr>
          <p:cNvPicPr>
            <a:picLocks noChangeAspect="1"/>
          </p:cNvPicPr>
          <p:nvPr/>
        </p:nvPicPr>
        <p:blipFill>
          <a:blip r:embed="rId3"/>
          <a:stretch>
            <a:fillRect/>
          </a:stretch>
        </p:blipFill>
        <p:spPr>
          <a:xfrm>
            <a:off x="2" y="6568852"/>
            <a:ext cx="1320798" cy="297985"/>
          </a:xfrm>
          <a:prstGeom prst="rect">
            <a:avLst/>
          </a:prstGeom>
        </p:spPr>
      </p:pic>
      <p:pic>
        <p:nvPicPr>
          <p:cNvPr id="7" name="Bilde 6">
            <a:extLst>
              <a:ext uri="{FF2B5EF4-FFF2-40B4-BE49-F238E27FC236}">
                <a16:creationId xmlns:a16="http://schemas.microsoft.com/office/drawing/2014/main" id="{FE529C51-6280-D508-583E-7A3F4E1DD4CB}"/>
              </a:ext>
            </a:extLst>
          </p:cNvPr>
          <p:cNvPicPr>
            <a:picLocks noChangeAspect="1"/>
          </p:cNvPicPr>
          <p:nvPr/>
        </p:nvPicPr>
        <p:blipFill>
          <a:blip r:embed="rId4"/>
          <a:stretch>
            <a:fillRect/>
          </a:stretch>
        </p:blipFill>
        <p:spPr>
          <a:xfrm>
            <a:off x="4868949" y="193222"/>
            <a:ext cx="1896035" cy="6408234"/>
          </a:xfrm>
          <a:prstGeom prst="rect">
            <a:avLst/>
          </a:prstGeom>
        </p:spPr>
      </p:pic>
      <p:pic>
        <p:nvPicPr>
          <p:cNvPr id="9" name="Bilde 8" descr="Et bilde som inneholder tekst, kvittering, dokument&#10;&#10;Automatisk generert beskrivelse">
            <a:extLst>
              <a:ext uri="{FF2B5EF4-FFF2-40B4-BE49-F238E27FC236}">
                <a16:creationId xmlns:a16="http://schemas.microsoft.com/office/drawing/2014/main" id="{9C6115BC-6434-29A2-D735-725EBB9468A7}"/>
              </a:ext>
            </a:extLst>
          </p:cNvPr>
          <p:cNvPicPr>
            <a:picLocks noChangeAspect="1"/>
          </p:cNvPicPr>
          <p:nvPr/>
        </p:nvPicPr>
        <p:blipFill>
          <a:blip r:embed="rId5"/>
          <a:stretch>
            <a:fillRect/>
          </a:stretch>
        </p:blipFill>
        <p:spPr>
          <a:xfrm>
            <a:off x="8297424" y="8837"/>
            <a:ext cx="1694943" cy="6858000"/>
          </a:xfrm>
          <a:prstGeom prst="rect">
            <a:avLst/>
          </a:prstGeom>
        </p:spPr>
      </p:pic>
      <p:sp>
        <p:nvSpPr>
          <p:cNvPr id="5" name="TekstSylinder 4">
            <a:extLst>
              <a:ext uri="{FF2B5EF4-FFF2-40B4-BE49-F238E27FC236}">
                <a16:creationId xmlns:a16="http://schemas.microsoft.com/office/drawing/2014/main" id="{95FFAA1B-2B3A-8308-4ABE-1A4AC7EC15CC}"/>
              </a:ext>
            </a:extLst>
          </p:cNvPr>
          <p:cNvSpPr txBox="1"/>
          <p:nvPr/>
        </p:nvSpPr>
        <p:spPr>
          <a:xfrm>
            <a:off x="6623495" y="662186"/>
            <a:ext cx="769763" cy="646331"/>
          </a:xfrm>
          <a:prstGeom prst="rect">
            <a:avLst/>
          </a:prstGeom>
          <a:noFill/>
        </p:spPr>
        <p:txBody>
          <a:bodyPr wrap="none" rtlCol="0">
            <a:spAutoFit/>
          </a:bodyPr>
          <a:lstStyle/>
          <a:p>
            <a:r>
              <a:rPr lang="nb-NO" sz="3600" dirty="0">
                <a:solidFill>
                  <a:schemeClr val="tx2">
                    <a:lumMod val="60000"/>
                    <a:lumOff val="40000"/>
                  </a:schemeClr>
                </a:solidFill>
              </a:rPr>
              <a:t>4.3</a:t>
            </a:r>
          </a:p>
        </p:txBody>
      </p:sp>
      <p:sp>
        <p:nvSpPr>
          <p:cNvPr id="6" name="TekstSylinder 5">
            <a:extLst>
              <a:ext uri="{FF2B5EF4-FFF2-40B4-BE49-F238E27FC236}">
                <a16:creationId xmlns:a16="http://schemas.microsoft.com/office/drawing/2014/main" id="{4A53E7BD-34B9-1E8E-CC88-4DFFBC187325}"/>
              </a:ext>
            </a:extLst>
          </p:cNvPr>
          <p:cNvSpPr txBox="1"/>
          <p:nvPr/>
        </p:nvSpPr>
        <p:spPr>
          <a:xfrm>
            <a:off x="10052304" y="662186"/>
            <a:ext cx="1774845" cy="646331"/>
          </a:xfrm>
          <a:prstGeom prst="rect">
            <a:avLst/>
          </a:prstGeom>
          <a:noFill/>
        </p:spPr>
        <p:txBody>
          <a:bodyPr wrap="none" rtlCol="0">
            <a:spAutoFit/>
          </a:bodyPr>
          <a:lstStyle/>
          <a:p>
            <a:r>
              <a:rPr lang="nb-NO" sz="3600" dirty="0">
                <a:solidFill>
                  <a:schemeClr val="tx2">
                    <a:lumMod val="60000"/>
                    <a:lumOff val="40000"/>
                  </a:schemeClr>
                </a:solidFill>
              </a:rPr>
              <a:t>5.0 / 5.1</a:t>
            </a:r>
          </a:p>
        </p:txBody>
      </p:sp>
    </p:spTree>
    <p:extLst>
      <p:ext uri="{BB962C8B-B14F-4D97-AF65-F5344CB8AC3E}">
        <p14:creationId xmlns:p14="http://schemas.microsoft.com/office/powerpoint/2010/main" val="3830379719"/>
      </p:ext>
    </p:extLst>
  </p:cSld>
  <p:clrMapOvr>
    <a:masterClrMapping/>
  </p:clrMapOvr>
  <mc:AlternateContent xmlns:mc="http://schemas.openxmlformats.org/markup-compatibility/2006" xmlns:p14="http://schemas.microsoft.com/office/powerpoint/2010/main">
    <mc:Choice Requires="p14">
      <p:transition spd="slow" p14:dur="2000" advTm="20866"/>
    </mc:Choice>
    <mc:Fallback xmlns="">
      <p:transition spd="slow" advTm="208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4C7-EBFD-D5DD-4645-DFB8BDF90FB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0FBBA5F-4BFF-CE1F-0FCC-87C359D2EF7B}"/>
              </a:ext>
            </a:extLst>
          </p:cNvPr>
          <p:cNvSpPr>
            <a:spLocks noGrp="1"/>
          </p:cNvSpPr>
          <p:nvPr>
            <p:ph type="title"/>
          </p:nvPr>
        </p:nvSpPr>
        <p:spPr>
          <a:xfrm>
            <a:off x="246530" y="193222"/>
            <a:ext cx="10515600" cy="1325563"/>
          </a:xfrm>
        </p:spPr>
        <p:txBody>
          <a:bodyPr>
            <a:normAutofit/>
          </a:bodyPr>
          <a:lstStyle/>
          <a:p>
            <a:r>
              <a:rPr lang="nb-NO" sz="3600" b="1" dirty="0">
                <a:solidFill>
                  <a:schemeClr val="tx2">
                    <a:lumMod val="60000"/>
                    <a:lumOff val="40000"/>
                  </a:schemeClr>
                </a:solidFill>
              </a:rPr>
              <a:t>Engelsk tekster</a:t>
            </a:r>
          </a:p>
        </p:txBody>
      </p:sp>
      <p:sp>
        <p:nvSpPr>
          <p:cNvPr id="3" name="Plassholder for innhold 2">
            <a:extLst>
              <a:ext uri="{FF2B5EF4-FFF2-40B4-BE49-F238E27FC236}">
                <a16:creationId xmlns:a16="http://schemas.microsoft.com/office/drawing/2014/main" id="{83E55FCB-FFE6-54D8-12AA-346C39774332}"/>
              </a:ext>
            </a:extLst>
          </p:cNvPr>
          <p:cNvSpPr>
            <a:spLocks noGrp="1"/>
          </p:cNvSpPr>
          <p:nvPr>
            <p:ph idx="1"/>
          </p:nvPr>
        </p:nvSpPr>
        <p:spPr>
          <a:xfrm>
            <a:off x="246530" y="1308516"/>
            <a:ext cx="3887913" cy="5169285"/>
          </a:xfrm>
        </p:spPr>
        <p:txBody>
          <a:bodyPr>
            <a:normAutofit/>
          </a:bodyPr>
          <a:lstStyle/>
          <a:p>
            <a:pPr marL="0" indent="0">
              <a:buNone/>
            </a:pPr>
            <a:r>
              <a:rPr lang="nb-NO" sz="2400" dirty="0">
                <a:solidFill>
                  <a:schemeClr val="tx2">
                    <a:lumMod val="75000"/>
                  </a:schemeClr>
                </a:solidFill>
              </a:rPr>
              <a:t>Det som er oversatt til engelsk er:</a:t>
            </a:r>
          </a:p>
          <a:p>
            <a:pPr marL="571500" indent="-571500">
              <a:buFontTx/>
              <a:buChar char="-"/>
            </a:pPr>
            <a:r>
              <a:rPr lang="nb-NO" sz="2400" dirty="0">
                <a:solidFill>
                  <a:schemeClr val="tx2">
                    <a:lumMod val="75000"/>
                  </a:schemeClr>
                </a:solidFill>
              </a:rPr>
              <a:t>Kriterietekster</a:t>
            </a:r>
          </a:p>
          <a:p>
            <a:pPr marL="571500" indent="-571500">
              <a:buFontTx/>
              <a:buChar char="-"/>
            </a:pPr>
            <a:r>
              <a:rPr lang="nb-NO" sz="2400" dirty="0">
                <a:solidFill>
                  <a:schemeClr val="tx2">
                    <a:lumMod val="75000"/>
                  </a:schemeClr>
                </a:solidFill>
              </a:rPr>
              <a:t>Aktuelle spørsmål</a:t>
            </a:r>
          </a:p>
          <a:p>
            <a:pPr marL="571500" indent="-571500">
              <a:buFontTx/>
              <a:buChar char="-"/>
            </a:pPr>
            <a:r>
              <a:rPr lang="nb-NO" sz="2400" dirty="0">
                <a:solidFill>
                  <a:schemeClr val="tx2">
                    <a:lumMod val="75000"/>
                  </a:schemeClr>
                </a:solidFill>
              </a:rPr>
              <a:t>Råd til innringer</a:t>
            </a:r>
          </a:p>
          <a:p>
            <a:pPr marL="571500" indent="-571500">
              <a:buFontTx/>
              <a:buChar char="-"/>
            </a:pPr>
            <a:r>
              <a:rPr lang="nb-NO" sz="2400" dirty="0">
                <a:solidFill>
                  <a:schemeClr val="tx2">
                    <a:lumMod val="75000"/>
                  </a:schemeClr>
                </a:solidFill>
              </a:rPr>
              <a:t>Kommentarer til operatøren, der dette kan være til hjelp under samtalen</a:t>
            </a:r>
          </a:p>
          <a:p>
            <a:pPr marL="571500" indent="-571500">
              <a:buFontTx/>
              <a:buChar char="-"/>
            </a:pPr>
            <a:r>
              <a:rPr lang="nb-NO" sz="2400" dirty="0">
                <a:solidFill>
                  <a:schemeClr val="tx2">
                    <a:lumMod val="75000"/>
                  </a:schemeClr>
                </a:solidFill>
              </a:rPr>
              <a:t>Trippelvarsling er levert til NIMN med engelsk oversettelse</a:t>
            </a:r>
          </a:p>
          <a:p>
            <a:pPr marL="0" indent="0">
              <a:buNone/>
            </a:pPr>
            <a:endParaRPr lang="nb-NO" sz="2400" dirty="0">
              <a:solidFill>
                <a:schemeClr val="tx2">
                  <a:lumMod val="75000"/>
                </a:schemeClr>
              </a:solidFill>
            </a:endParaRPr>
          </a:p>
          <a:p>
            <a:pPr marL="0" indent="0">
              <a:buNone/>
            </a:pPr>
            <a:endParaRPr lang="nb-NO" sz="2400" dirty="0">
              <a:solidFill>
                <a:schemeClr val="accent4">
                  <a:lumMod val="50000"/>
                </a:schemeClr>
              </a:solidFill>
            </a:endParaRPr>
          </a:p>
        </p:txBody>
      </p:sp>
      <p:pic>
        <p:nvPicPr>
          <p:cNvPr id="4" name="Bilde 3">
            <a:extLst>
              <a:ext uri="{FF2B5EF4-FFF2-40B4-BE49-F238E27FC236}">
                <a16:creationId xmlns:a16="http://schemas.microsoft.com/office/drawing/2014/main" id="{F463CCDA-BB5C-6F35-6285-34F6DD4E8F14}"/>
              </a:ext>
            </a:extLst>
          </p:cNvPr>
          <p:cNvPicPr>
            <a:picLocks noChangeAspect="1"/>
          </p:cNvPicPr>
          <p:nvPr/>
        </p:nvPicPr>
        <p:blipFill>
          <a:blip r:embed="rId3"/>
          <a:stretch>
            <a:fillRect/>
          </a:stretch>
        </p:blipFill>
        <p:spPr>
          <a:xfrm>
            <a:off x="2" y="6568852"/>
            <a:ext cx="1320798" cy="297985"/>
          </a:xfrm>
          <a:prstGeom prst="rect">
            <a:avLst/>
          </a:prstGeom>
        </p:spPr>
      </p:pic>
      <p:pic>
        <p:nvPicPr>
          <p:cNvPr id="8" name="Bilde 7">
            <a:extLst>
              <a:ext uri="{FF2B5EF4-FFF2-40B4-BE49-F238E27FC236}">
                <a16:creationId xmlns:a16="http://schemas.microsoft.com/office/drawing/2014/main" id="{9CCB1608-1CC8-4991-E063-F57629D778A2}"/>
              </a:ext>
            </a:extLst>
          </p:cNvPr>
          <p:cNvPicPr>
            <a:picLocks noChangeAspect="1"/>
          </p:cNvPicPr>
          <p:nvPr/>
        </p:nvPicPr>
        <p:blipFill>
          <a:blip r:embed="rId4"/>
          <a:stretch>
            <a:fillRect/>
          </a:stretch>
        </p:blipFill>
        <p:spPr>
          <a:xfrm>
            <a:off x="4929870" y="400379"/>
            <a:ext cx="3810000" cy="3289300"/>
          </a:xfrm>
          <a:prstGeom prst="rect">
            <a:avLst/>
          </a:prstGeom>
        </p:spPr>
      </p:pic>
      <p:sp>
        <p:nvSpPr>
          <p:cNvPr id="10" name="Ellipse 9">
            <a:extLst>
              <a:ext uri="{FF2B5EF4-FFF2-40B4-BE49-F238E27FC236}">
                <a16:creationId xmlns:a16="http://schemas.microsoft.com/office/drawing/2014/main" id="{E964DB10-D4B8-5FD3-E075-AB049FFABF18}"/>
              </a:ext>
            </a:extLst>
          </p:cNvPr>
          <p:cNvSpPr/>
          <p:nvPr/>
        </p:nvSpPr>
        <p:spPr>
          <a:xfrm>
            <a:off x="4365318" y="2147811"/>
            <a:ext cx="4605427" cy="914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C5DF2A6A-37AB-8FB4-7FE8-14B49506C0A0}"/>
              </a:ext>
            </a:extLst>
          </p:cNvPr>
          <p:cNvSpPr txBox="1"/>
          <p:nvPr/>
        </p:nvSpPr>
        <p:spPr>
          <a:xfrm>
            <a:off x="8593981" y="2154001"/>
            <a:ext cx="3090783" cy="646331"/>
          </a:xfrm>
          <a:prstGeom prst="rect">
            <a:avLst/>
          </a:prstGeom>
          <a:noFill/>
        </p:spPr>
        <p:txBody>
          <a:bodyPr wrap="none" rtlCol="0">
            <a:spAutoFit/>
          </a:bodyPr>
          <a:lstStyle/>
          <a:p>
            <a:r>
              <a:rPr lang="nb-NO" dirty="0"/>
              <a:t>Dette er ikke nyttig i samtalen, </a:t>
            </a:r>
          </a:p>
          <a:p>
            <a:r>
              <a:rPr lang="nb-NO" dirty="0"/>
              <a:t>men viktig for operatøren</a:t>
            </a:r>
          </a:p>
        </p:txBody>
      </p:sp>
      <p:sp>
        <p:nvSpPr>
          <p:cNvPr id="12" name="TekstSylinder 11">
            <a:extLst>
              <a:ext uri="{FF2B5EF4-FFF2-40B4-BE49-F238E27FC236}">
                <a16:creationId xmlns:a16="http://schemas.microsoft.com/office/drawing/2014/main" id="{79C14450-9476-6343-3831-FDB654922855}"/>
              </a:ext>
            </a:extLst>
          </p:cNvPr>
          <p:cNvSpPr txBox="1"/>
          <p:nvPr/>
        </p:nvSpPr>
        <p:spPr>
          <a:xfrm>
            <a:off x="6386437" y="4446476"/>
            <a:ext cx="4706866" cy="2031325"/>
          </a:xfrm>
          <a:prstGeom prst="rect">
            <a:avLst/>
          </a:prstGeom>
          <a:noFill/>
        </p:spPr>
        <p:txBody>
          <a:bodyPr wrap="none" rtlCol="0">
            <a:spAutoFit/>
          </a:bodyPr>
          <a:lstStyle/>
          <a:p>
            <a:pPr marL="0" indent="0">
              <a:buNone/>
            </a:pPr>
            <a:r>
              <a:rPr lang="nb-NO" sz="1800" dirty="0">
                <a:solidFill>
                  <a:schemeClr val="tx2">
                    <a:lumMod val="75000"/>
                  </a:schemeClr>
                </a:solidFill>
              </a:rPr>
              <a:t>Ikke oversatt til engelsk er:</a:t>
            </a:r>
          </a:p>
          <a:p>
            <a:pPr marL="285750" indent="-285750">
              <a:buFontTx/>
              <a:buChar char="-"/>
            </a:pPr>
            <a:r>
              <a:rPr lang="nb-NO" sz="1800" dirty="0">
                <a:solidFill>
                  <a:schemeClr val="tx2">
                    <a:lumMod val="75000"/>
                  </a:schemeClr>
                </a:solidFill>
              </a:rPr>
              <a:t>Tekster til operatøren som er av operativt art</a:t>
            </a:r>
          </a:p>
          <a:p>
            <a:pPr marL="285750" indent="-285750">
              <a:buFontTx/>
              <a:buChar char="-"/>
            </a:pPr>
            <a:r>
              <a:rPr lang="nb-NO" dirty="0">
                <a:solidFill>
                  <a:schemeClr val="tx2">
                    <a:lumMod val="75000"/>
                  </a:schemeClr>
                </a:solidFill>
              </a:rPr>
              <a:t>Informasjon</a:t>
            </a:r>
          </a:p>
          <a:p>
            <a:pPr marL="285750" indent="-285750">
              <a:buFontTx/>
              <a:buChar char="-"/>
            </a:pPr>
            <a:r>
              <a:rPr lang="nb-NO" dirty="0">
                <a:solidFill>
                  <a:schemeClr val="tx2">
                    <a:lumMod val="75000"/>
                  </a:schemeClr>
                </a:solidFill>
              </a:rPr>
              <a:t>Varsling</a:t>
            </a:r>
          </a:p>
          <a:p>
            <a:pPr marL="285750" indent="-285750">
              <a:buFontTx/>
              <a:buChar char="-"/>
            </a:pPr>
            <a:r>
              <a:rPr lang="nb-NO" sz="1800" dirty="0">
                <a:solidFill>
                  <a:schemeClr val="tx2">
                    <a:lumMod val="75000"/>
                  </a:schemeClr>
                </a:solidFill>
              </a:rPr>
              <a:t>Om-kapitlene</a:t>
            </a:r>
            <a:endParaRPr lang="nb-NO" b="1" dirty="0">
              <a:solidFill>
                <a:schemeClr val="tx2">
                  <a:lumMod val="75000"/>
                </a:schemeClr>
              </a:solidFill>
            </a:endParaRPr>
          </a:p>
          <a:p>
            <a:pPr>
              <a:buFontTx/>
              <a:buChar char="-"/>
            </a:pPr>
            <a:endParaRPr lang="nb-NO" sz="1800" b="1" dirty="0">
              <a:solidFill>
                <a:schemeClr val="tx2">
                  <a:lumMod val="75000"/>
                </a:schemeClr>
              </a:solidFill>
            </a:endParaRPr>
          </a:p>
          <a:p>
            <a:endParaRPr lang="nb-NO" dirty="0"/>
          </a:p>
        </p:txBody>
      </p:sp>
    </p:spTree>
    <p:extLst>
      <p:ext uri="{BB962C8B-B14F-4D97-AF65-F5344CB8AC3E}">
        <p14:creationId xmlns:p14="http://schemas.microsoft.com/office/powerpoint/2010/main" val="805593596"/>
      </p:ext>
    </p:extLst>
  </p:cSld>
  <p:clrMapOvr>
    <a:masterClrMapping/>
  </p:clrMapOvr>
  <mc:AlternateContent xmlns:mc="http://schemas.openxmlformats.org/markup-compatibility/2006" xmlns:p14="http://schemas.microsoft.com/office/powerpoint/2010/main">
    <mc:Choice Requires="p14">
      <p:transition spd="slow" p14:dur="2000" advTm="20866"/>
    </mc:Choice>
    <mc:Fallback xmlns="">
      <p:transition spd="slow" advTm="20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B194781-5F3E-FB94-CEF5-2442DACCB7B4}"/>
              </a:ext>
            </a:extLst>
          </p:cNvPr>
          <p:cNvPicPr>
            <a:picLocks noChangeAspect="1"/>
          </p:cNvPicPr>
          <p:nvPr/>
        </p:nvPicPr>
        <p:blipFill>
          <a:blip r:embed="rId3"/>
          <a:stretch>
            <a:fillRect/>
          </a:stretch>
        </p:blipFill>
        <p:spPr>
          <a:xfrm>
            <a:off x="2" y="6523718"/>
            <a:ext cx="1520858" cy="343120"/>
          </a:xfrm>
          <a:prstGeom prst="rect">
            <a:avLst/>
          </a:prstGeom>
        </p:spPr>
      </p:pic>
      <p:sp>
        <p:nvSpPr>
          <p:cNvPr id="3" name="Tittel 2">
            <a:extLst>
              <a:ext uri="{FF2B5EF4-FFF2-40B4-BE49-F238E27FC236}">
                <a16:creationId xmlns:a16="http://schemas.microsoft.com/office/drawing/2014/main" id="{E2A7E4B4-E7DD-13B2-C0B6-835F9251D070}"/>
              </a:ext>
            </a:extLst>
          </p:cNvPr>
          <p:cNvSpPr>
            <a:spLocks noGrp="1"/>
          </p:cNvSpPr>
          <p:nvPr>
            <p:ph type="title"/>
          </p:nvPr>
        </p:nvSpPr>
        <p:spPr>
          <a:xfrm>
            <a:off x="838200" y="326684"/>
            <a:ext cx="10515600" cy="1325563"/>
          </a:xfrm>
        </p:spPr>
        <p:txBody>
          <a:bodyPr>
            <a:normAutofit/>
          </a:bodyPr>
          <a:lstStyle/>
          <a:p>
            <a:r>
              <a:rPr lang="nb-NO" sz="3600" b="1" dirty="0">
                <a:solidFill>
                  <a:schemeClr val="tx2">
                    <a:lumMod val="60000"/>
                    <a:lumOff val="40000"/>
                  </a:schemeClr>
                </a:solidFill>
              </a:rPr>
              <a:t>Informasjonskapitler</a:t>
            </a:r>
          </a:p>
        </p:txBody>
      </p:sp>
      <p:sp>
        <p:nvSpPr>
          <p:cNvPr id="4" name="Plassholder for innhold 3">
            <a:extLst>
              <a:ext uri="{FF2B5EF4-FFF2-40B4-BE49-F238E27FC236}">
                <a16:creationId xmlns:a16="http://schemas.microsoft.com/office/drawing/2014/main" id="{488820C7-B7BC-D21D-ECFC-7D305A75A034}"/>
              </a:ext>
            </a:extLst>
          </p:cNvPr>
          <p:cNvSpPr>
            <a:spLocks noGrp="1"/>
          </p:cNvSpPr>
          <p:nvPr>
            <p:ph idx="1"/>
          </p:nvPr>
        </p:nvSpPr>
        <p:spPr/>
        <p:txBody>
          <a:bodyPr/>
          <a:lstStyle/>
          <a:p>
            <a:pPr marL="571500" indent="-571500">
              <a:buAutoNum type="romanLcParenR"/>
            </a:pPr>
            <a:r>
              <a:rPr lang="nb-NO" dirty="0">
                <a:solidFill>
                  <a:schemeClr val="accent4">
                    <a:lumMod val="50000"/>
                  </a:schemeClr>
                </a:solidFill>
              </a:rPr>
              <a:t>Samtalen med innringer</a:t>
            </a:r>
          </a:p>
          <a:p>
            <a:pPr marL="571500" indent="-571500">
              <a:buAutoNum type="romanLcParenR"/>
            </a:pPr>
            <a:r>
              <a:rPr lang="nb-NO" dirty="0">
                <a:solidFill>
                  <a:schemeClr val="accent4">
                    <a:lumMod val="50000"/>
                  </a:schemeClr>
                </a:solidFill>
              </a:rPr>
              <a:t>Generell respons</a:t>
            </a:r>
          </a:p>
          <a:p>
            <a:pPr marL="571500" indent="-571500">
              <a:buAutoNum type="romanLcParenR"/>
            </a:pPr>
            <a:r>
              <a:rPr lang="nb-NO" dirty="0">
                <a:solidFill>
                  <a:schemeClr val="accent4">
                    <a:lumMod val="50000"/>
                  </a:schemeClr>
                </a:solidFill>
              </a:rPr>
              <a:t>Om NIMN 5.0 / 5.1</a:t>
            </a:r>
          </a:p>
          <a:p>
            <a:pPr marL="571500" indent="-571500">
              <a:buAutoNum type="romanLcParenR"/>
            </a:pPr>
            <a:r>
              <a:rPr lang="nb-NO" dirty="0">
                <a:solidFill>
                  <a:schemeClr val="accent4">
                    <a:lumMod val="50000"/>
                  </a:schemeClr>
                </a:solidFill>
              </a:rPr>
              <a:t>Definisjoner og skåringsverktøy</a:t>
            </a:r>
          </a:p>
          <a:p>
            <a:pPr marL="571500" indent="-571500">
              <a:buAutoNum type="romanLcParenR"/>
            </a:pPr>
            <a:r>
              <a:rPr lang="nb-NO" dirty="0">
                <a:solidFill>
                  <a:schemeClr val="accent4">
                    <a:lumMod val="50000"/>
                  </a:schemeClr>
                </a:solidFill>
              </a:rPr>
              <a:t>Kilder </a:t>
            </a:r>
          </a:p>
          <a:p>
            <a:pPr marL="0" indent="0">
              <a:buNone/>
            </a:pPr>
            <a:endParaRPr lang="nb-NO" dirty="0">
              <a:solidFill>
                <a:schemeClr val="accent4">
                  <a:lumMod val="50000"/>
                </a:schemeClr>
              </a:solidFill>
            </a:endParaRPr>
          </a:p>
          <a:p>
            <a:pPr marL="0" indent="0">
              <a:buNone/>
            </a:pPr>
            <a:r>
              <a:rPr lang="nb-NO" dirty="0">
                <a:solidFill>
                  <a:schemeClr val="accent4">
                    <a:lumMod val="50000"/>
                  </a:schemeClr>
                </a:solidFill>
              </a:rPr>
              <a:t>Øvrige kapitler er tatt ut.</a:t>
            </a:r>
          </a:p>
        </p:txBody>
      </p:sp>
    </p:spTree>
    <p:extLst>
      <p:ext uri="{BB962C8B-B14F-4D97-AF65-F5344CB8AC3E}">
        <p14:creationId xmlns:p14="http://schemas.microsoft.com/office/powerpoint/2010/main" val="4262295262"/>
      </p:ext>
    </p:extLst>
  </p:cSld>
  <p:clrMapOvr>
    <a:masterClrMapping/>
  </p:clrMapOvr>
  <mc:AlternateContent xmlns:mc="http://schemas.openxmlformats.org/markup-compatibility/2006" xmlns:p14="http://schemas.microsoft.com/office/powerpoint/2010/main">
    <mc:Choice Requires="p14">
      <p:transition spd="slow" p14:dur="2000" advTm="25666"/>
    </mc:Choice>
    <mc:Fallback xmlns="">
      <p:transition spd="slow" advTm="2566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72A3CD8-CC99-8DBB-1818-3FE01F08D12D}"/>
              </a:ext>
            </a:extLst>
          </p:cNvPr>
          <p:cNvPicPr>
            <a:picLocks noChangeAspect="1"/>
          </p:cNvPicPr>
          <p:nvPr/>
        </p:nvPicPr>
        <p:blipFill>
          <a:blip r:embed="rId3"/>
          <a:stretch>
            <a:fillRect/>
          </a:stretch>
        </p:blipFill>
        <p:spPr>
          <a:xfrm>
            <a:off x="0" y="0"/>
            <a:ext cx="8778240" cy="6799077"/>
          </a:xfrm>
          <a:prstGeom prst="rect">
            <a:avLst/>
          </a:prstGeom>
        </p:spPr>
      </p:pic>
      <p:sp>
        <p:nvSpPr>
          <p:cNvPr id="5" name="TekstSylinder 4">
            <a:extLst>
              <a:ext uri="{FF2B5EF4-FFF2-40B4-BE49-F238E27FC236}">
                <a16:creationId xmlns:a16="http://schemas.microsoft.com/office/drawing/2014/main" id="{488A04C9-A22B-74DC-3DE5-57935E5DA2DC}"/>
              </a:ext>
            </a:extLst>
          </p:cNvPr>
          <p:cNvSpPr txBox="1"/>
          <p:nvPr/>
        </p:nvSpPr>
        <p:spPr>
          <a:xfrm>
            <a:off x="8970744" y="375386"/>
            <a:ext cx="2743201" cy="5786199"/>
          </a:xfrm>
          <a:prstGeom prst="rect">
            <a:avLst/>
          </a:prstGeom>
          <a:noFill/>
        </p:spPr>
        <p:txBody>
          <a:bodyPr wrap="square" rtlCol="0">
            <a:spAutoFit/>
          </a:bodyPr>
          <a:lstStyle/>
          <a:p>
            <a:r>
              <a:rPr lang="nb-NO" sz="3200" dirty="0">
                <a:solidFill>
                  <a:schemeClr val="tx2">
                    <a:lumMod val="60000"/>
                    <a:lumOff val="40000"/>
                  </a:schemeClr>
                </a:solidFill>
              </a:rPr>
              <a:t>i Samtale med innringer</a:t>
            </a:r>
          </a:p>
          <a:p>
            <a:endParaRPr lang="nb-NO" dirty="0">
              <a:solidFill>
                <a:schemeClr val="tx2">
                  <a:lumMod val="60000"/>
                  <a:lumOff val="40000"/>
                </a:schemeClr>
              </a:solidFill>
            </a:endParaRPr>
          </a:p>
          <a:p>
            <a:r>
              <a:rPr lang="nb-NO" dirty="0">
                <a:solidFill>
                  <a:schemeClr val="tx2">
                    <a:lumMod val="75000"/>
                  </a:schemeClr>
                </a:solidFill>
              </a:rPr>
              <a:t>Følgende temaer </a:t>
            </a:r>
            <a:r>
              <a:rPr lang="nb-NO" sz="1800" dirty="0">
                <a:solidFill>
                  <a:schemeClr val="tx2">
                    <a:lumMod val="75000"/>
                  </a:schemeClr>
                </a:solidFill>
              </a:rPr>
              <a:t>er tatt med her:</a:t>
            </a:r>
          </a:p>
          <a:p>
            <a:endParaRPr lang="nb-NO" dirty="0">
              <a:solidFill>
                <a:schemeClr val="accent4">
                  <a:lumMod val="20000"/>
                  <a:lumOff val="80000"/>
                </a:schemeClr>
              </a:solidFill>
            </a:endParaRPr>
          </a:p>
          <a:p>
            <a:pPr marL="285750" indent="-285750">
              <a:buFontTx/>
              <a:buChar char="-"/>
            </a:pPr>
            <a:r>
              <a:rPr lang="nb-NO" dirty="0">
                <a:solidFill>
                  <a:schemeClr val="tx2">
                    <a:lumMod val="75000"/>
                  </a:schemeClr>
                </a:solidFill>
              </a:rPr>
              <a:t>Praktisk bruk av NIMN</a:t>
            </a:r>
          </a:p>
          <a:p>
            <a:endParaRPr lang="nb-NO" dirty="0">
              <a:solidFill>
                <a:schemeClr val="tx2">
                  <a:lumMod val="75000"/>
                </a:schemeClr>
              </a:solidFill>
            </a:endParaRPr>
          </a:p>
          <a:p>
            <a:pPr marL="285750" indent="-285750">
              <a:buFontTx/>
              <a:buChar char="-"/>
            </a:pPr>
            <a:r>
              <a:rPr lang="nb-NO" dirty="0">
                <a:solidFill>
                  <a:schemeClr val="tx2">
                    <a:lumMod val="75000"/>
                  </a:schemeClr>
                </a:solidFill>
              </a:rPr>
              <a:t>Under samtalen</a:t>
            </a:r>
          </a:p>
          <a:p>
            <a:endParaRPr lang="nb-NO" dirty="0">
              <a:solidFill>
                <a:schemeClr val="tx2">
                  <a:lumMod val="75000"/>
                </a:schemeClr>
              </a:solidFill>
            </a:endParaRPr>
          </a:p>
          <a:p>
            <a:pPr marL="285750" indent="-285750">
              <a:buFontTx/>
              <a:buChar char="-"/>
            </a:pPr>
            <a:r>
              <a:rPr lang="nb-NO" dirty="0">
                <a:solidFill>
                  <a:schemeClr val="tx2">
                    <a:lumMod val="75000"/>
                  </a:schemeClr>
                </a:solidFill>
              </a:rPr>
              <a:t>Kommunikasjon</a:t>
            </a:r>
          </a:p>
          <a:p>
            <a:endParaRPr lang="nb-NO" dirty="0">
              <a:solidFill>
                <a:schemeClr val="tx2">
                  <a:lumMod val="75000"/>
                </a:schemeClr>
              </a:solidFill>
            </a:endParaRPr>
          </a:p>
          <a:p>
            <a:pPr marL="285750" indent="-285750">
              <a:buFontTx/>
              <a:buChar char="-"/>
            </a:pPr>
            <a:r>
              <a:rPr lang="nb-NO" dirty="0">
                <a:solidFill>
                  <a:schemeClr val="tx2">
                    <a:lumMod val="75000"/>
                  </a:schemeClr>
                </a:solidFill>
              </a:rPr>
              <a:t>Andre viktige avklaringer</a:t>
            </a:r>
          </a:p>
          <a:p>
            <a:endParaRPr lang="nb-NO" dirty="0">
              <a:solidFill>
                <a:schemeClr val="tx2">
                  <a:lumMod val="75000"/>
                </a:schemeClr>
              </a:solidFill>
            </a:endParaRPr>
          </a:p>
          <a:p>
            <a:pPr marL="285750" indent="-285750">
              <a:buFontTx/>
              <a:buChar char="-"/>
            </a:pPr>
            <a:r>
              <a:rPr lang="nb-NO" dirty="0">
                <a:solidFill>
                  <a:schemeClr val="tx2">
                    <a:lumMod val="75000"/>
                  </a:schemeClr>
                </a:solidFill>
              </a:rPr>
              <a:t>Ved avslutning av samtalen</a:t>
            </a:r>
          </a:p>
          <a:p>
            <a:endParaRPr lang="nb-NO" dirty="0"/>
          </a:p>
          <a:p>
            <a:endParaRPr lang="nb-NO" dirty="0"/>
          </a:p>
        </p:txBody>
      </p:sp>
    </p:spTree>
    <p:extLst>
      <p:ext uri="{BB962C8B-B14F-4D97-AF65-F5344CB8AC3E}">
        <p14:creationId xmlns:p14="http://schemas.microsoft.com/office/powerpoint/2010/main" val="2377408544"/>
      </p:ext>
    </p:extLst>
  </p:cSld>
  <p:clrMapOvr>
    <a:masterClrMapping/>
  </p:clrMapOvr>
  <mc:AlternateContent xmlns:mc="http://schemas.openxmlformats.org/markup-compatibility/2006" xmlns:p14="http://schemas.microsoft.com/office/powerpoint/2010/main">
    <mc:Choice Requires="p14">
      <p:transition spd="slow" p14:dur="2000" advTm="24700"/>
    </mc:Choice>
    <mc:Fallback xmlns="">
      <p:transition spd="slow" advTm="247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4C7-EBFD-D5DD-4645-DFB8BDF90FB4}"/>
            </a:ext>
          </a:extLst>
        </p:cNvPr>
        <p:cNvGrpSpPr/>
        <p:nvPr/>
      </p:nvGrpSpPr>
      <p:grpSpPr>
        <a:xfrm>
          <a:off x="0" y="0"/>
          <a:ext cx="0" cy="0"/>
          <a:chOff x="0" y="0"/>
          <a:chExt cx="0" cy="0"/>
        </a:xfrm>
      </p:grpSpPr>
      <p:pic>
        <p:nvPicPr>
          <p:cNvPr id="4" name="Bilde 3">
            <a:extLst>
              <a:ext uri="{FF2B5EF4-FFF2-40B4-BE49-F238E27FC236}">
                <a16:creationId xmlns:a16="http://schemas.microsoft.com/office/drawing/2014/main" id="{F463CCDA-BB5C-6F35-6285-34F6DD4E8F14}"/>
              </a:ext>
            </a:extLst>
          </p:cNvPr>
          <p:cNvPicPr>
            <a:picLocks noChangeAspect="1"/>
          </p:cNvPicPr>
          <p:nvPr/>
        </p:nvPicPr>
        <p:blipFill>
          <a:blip r:embed="rId3"/>
          <a:stretch>
            <a:fillRect/>
          </a:stretch>
        </p:blipFill>
        <p:spPr>
          <a:xfrm>
            <a:off x="2" y="6626158"/>
            <a:ext cx="1066798" cy="240680"/>
          </a:xfrm>
          <a:prstGeom prst="rect">
            <a:avLst/>
          </a:prstGeom>
        </p:spPr>
      </p:pic>
      <p:pic>
        <p:nvPicPr>
          <p:cNvPr id="8" name="Bilde 7">
            <a:extLst>
              <a:ext uri="{FF2B5EF4-FFF2-40B4-BE49-F238E27FC236}">
                <a16:creationId xmlns:a16="http://schemas.microsoft.com/office/drawing/2014/main" id="{97101C70-7457-6BB9-3BE4-1BC433C3BA41}"/>
              </a:ext>
            </a:extLst>
          </p:cNvPr>
          <p:cNvPicPr>
            <a:picLocks noChangeAspect="1"/>
          </p:cNvPicPr>
          <p:nvPr/>
        </p:nvPicPr>
        <p:blipFill>
          <a:blip r:embed="rId4"/>
          <a:stretch>
            <a:fillRect/>
          </a:stretch>
        </p:blipFill>
        <p:spPr>
          <a:xfrm>
            <a:off x="299721" y="2804"/>
            <a:ext cx="8458200" cy="6547591"/>
          </a:xfrm>
          <a:prstGeom prst="rect">
            <a:avLst/>
          </a:prstGeom>
        </p:spPr>
      </p:pic>
      <p:sp>
        <p:nvSpPr>
          <p:cNvPr id="10" name="Ellipse 9">
            <a:extLst>
              <a:ext uri="{FF2B5EF4-FFF2-40B4-BE49-F238E27FC236}">
                <a16:creationId xmlns:a16="http://schemas.microsoft.com/office/drawing/2014/main" id="{90132F06-7A11-2120-1D23-2B17DAB0B89D}"/>
              </a:ext>
            </a:extLst>
          </p:cNvPr>
          <p:cNvSpPr/>
          <p:nvPr/>
        </p:nvSpPr>
        <p:spPr>
          <a:xfrm>
            <a:off x="299721" y="1402080"/>
            <a:ext cx="899159" cy="3352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a:extLst>
              <a:ext uri="{FF2B5EF4-FFF2-40B4-BE49-F238E27FC236}">
                <a16:creationId xmlns:a16="http://schemas.microsoft.com/office/drawing/2014/main" id="{498C2C29-A794-D562-0980-DE8EE66AEA05}"/>
              </a:ext>
            </a:extLst>
          </p:cNvPr>
          <p:cNvSpPr/>
          <p:nvPr/>
        </p:nvSpPr>
        <p:spPr>
          <a:xfrm>
            <a:off x="3195321" y="660400"/>
            <a:ext cx="899159" cy="3352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CA9F2779-C613-3DB4-F848-7F1907FE43F2}"/>
              </a:ext>
            </a:extLst>
          </p:cNvPr>
          <p:cNvSpPr/>
          <p:nvPr/>
        </p:nvSpPr>
        <p:spPr>
          <a:xfrm>
            <a:off x="3167381" y="3108960"/>
            <a:ext cx="899159" cy="3352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Ellipse 13">
            <a:extLst>
              <a:ext uri="{FF2B5EF4-FFF2-40B4-BE49-F238E27FC236}">
                <a16:creationId xmlns:a16="http://schemas.microsoft.com/office/drawing/2014/main" id="{09DEC4BB-FD27-08F3-BCD3-A8EAC4214490}"/>
              </a:ext>
            </a:extLst>
          </p:cNvPr>
          <p:cNvSpPr/>
          <p:nvPr/>
        </p:nvSpPr>
        <p:spPr>
          <a:xfrm>
            <a:off x="6035041" y="3124199"/>
            <a:ext cx="899159" cy="33528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ekstSylinder 1">
            <a:extLst>
              <a:ext uri="{FF2B5EF4-FFF2-40B4-BE49-F238E27FC236}">
                <a16:creationId xmlns:a16="http://schemas.microsoft.com/office/drawing/2014/main" id="{142B7893-9997-1F0F-D9E2-74420E29D147}"/>
              </a:ext>
            </a:extLst>
          </p:cNvPr>
          <p:cNvSpPr txBox="1"/>
          <p:nvPr/>
        </p:nvSpPr>
        <p:spPr>
          <a:xfrm>
            <a:off x="9090212" y="674445"/>
            <a:ext cx="3101788" cy="4124206"/>
          </a:xfrm>
          <a:prstGeom prst="rect">
            <a:avLst/>
          </a:prstGeom>
          <a:noFill/>
        </p:spPr>
        <p:txBody>
          <a:bodyPr wrap="square" rtlCol="0">
            <a:spAutoFit/>
          </a:bodyPr>
          <a:lstStyle/>
          <a:p>
            <a:r>
              <a:rPr lang="nb-NO" sz="3200" dirty="0">
                <a:solidFill>
                  <a:schemeClr val="tx2">
                    <a:lumMod val="60000"/>
                    <a:lumOff val="40000"/>
                  </a:schemeClr>
                </a:solidFill>
              </a:rPr>
              <a:t>ii Generell respons </a:t>
            </a:r>
          </a:p>
          <a:p>
            <a:endParaRPr lang="nb-NO" dirty="0"/>
          </a:p>
          <a:p>
            <a:pPr marL="285750" indent="-285750">
              <a:buFontTx/>
              <a:buChar char="-"/>
            </a:pPr>
            <a:r>
              <a:rPr lang="nb-NO" dirty="0">
                <a:solidFill>
                  <a:schemeClr val="tx2">
                    <a:lumMod val="75000"/>
                  </a:schemeClr>
                </a:solidFill>
              </a:rPr>
              <a:t>Nå lagt i informasjonskapittel ii bakerst i NIMN.</a:t>
            </a:r>
          </a:p>
          <a:p>
            <a:endParaRPr lang="nb-NO" dirty="0">
              <a:solidFill>
                <a:schemeClr val="tx2">
                  <a:lumMod val="75000"/>
                </a:schemeClr>
              </a:solidFill>
            </a:endParaRPr>
          </a:p>
          <a:p>
            <a:pPr marL="285750" indent="-285750">
              <a:buFontTx/>
              <a:buChar char="-"/>
            </a:pPr>
            <a:r>
              <a:rPr lang="nb-NO" dirty="0">
                <a:solidFill>
                  <a:schemeClr val="tx2">
                    <a:lumMod val="75000"/>
                  </a:schemeClr>
                </a:solidFill>
              </a:rPr>
              <a:t>Oppdatert i henhold til dagens praksis, med «Vurder bruk av video» som et punkt.</a:t>
            </a:r>
          </a:p>
          <a:p>
            <a:endParaRPr lang="nb-NO" dirty="0">
              <a:solidFill>
                <a:schemeClr val="tx2">
                  <a:lumMod val="75000"/>
                </a:schemeClr>
              </a:solidFill>
            </a:endParaRPr>
          </a:p>
          <a:p>
            <a:pPr marL="285750" indent="-285750">
              <a:buFontTx/>
              <a:buChar char="-"/>
            </a:pPr>
            <a:endParaRPr lang="nb-NO" dirty="0"/>
          </a:p>
        </p:txBody>
      </p:sp>
    </p:spTree>
    <p:extLst>
      <p:ext uri="{BB962C8B-B14F-4D97-AF65-F5344CB8AC3E}">
        <p14:creationId xmlns:p14="http://schemas.microsoft.com/office/powerpoint/2010/main" val="1352544549"/>
      </p:ext>
    </p:extLst>
  </p:cSld>
  <p:clrMapOvr>
    <a:masterClrMapping/>
  </p:clrMapOvr>
  <mc:AlternateContent xmlns:mc="http://schemas.openxmlformats.org/markup-compatibility/2006" xmlns:p14="http://schemas.microsoft.com/office/powerpoint/2010/main">
    <mc:Choice Requires="p14">
      <p:transition spd="slow" p14:dur="2000" advTm="28766"/>
    </mc:Choice>
    <mc:Fallback xmlns="">
      <p:transition spd="slow" advTm="28766"/>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099D6D46-ABAE-E418-89B6-76AF59F696BA}"/>
              </a:ext>
            </a:extLst>
          </p:cNvPr>
          <p:cNvPicPr>
            <a:picLocks noChangeAspect="1"/>
          </p:cNvPicPr>
          <p:nvPr/>
        </p:nvPicPr>
        <p:blipFill>
          <a:blip r:embed="rId3"/>
          <a:stretch>
            <a:fillRect/>
          </a:stretch>
        </p:blipFill>
        <p:spPr>
          <a:xfrm>
            <a:off x="0" y="9626"/>
            <a:ext cx="6154781" cy="6858000"/>
          </a:xfrm>
          <a:prstGeom prst="rect">
            <a:avLst/>
          </a:prstGeom>
        </p:spPr>
      </p:pic>
      <p:pic>
        <p:nvPicPr>
          <p:cNvPr id="4" name="Bilde 3">
            <a:extLst>
              <a:ext uri="{FF2B5EF4-FFF2-40B4-BE49-F238E27FC236}">
                <a16:creationId xmlns:a16="http://schemas.microsoft.com/office/drawing/2014/main" id="{71862333-F03D-9042-37C5-BBF01D5B8177}"/>
              </a:ext>
            </a:extLst>
          </p:cNvPr>
          <p:cNvPicPr>
            <a:picLocks noChangeAspect="1"/>
          </p:cNvPicPr>
          <p:nvPr/>
        </p:nvPicPr>
        <p:blipFill>
          <a:blip r:embed="rId4"/>
          <a:stretch>
            <a:fillRect/>
          </a:stretch>
        </p:blipFill>
        <p:spPr>
          <a:xfrm>
            <a:off x="4317733" y="743579"/>
            <a:ext cx="7772400" cy="6124047"/>
          </a:xfrm>
          <a:prstGeom prst="rect">
            <a:avLst/>
          </a:prstGeom>
        </p:spPr>
      </p:pic>
    </p:spTree>
    <p:extLst>
      <p:ext uri="{BB962C8B-B14F-4D97-AF65-F5344CB8AC3E}">
        <p14:creationId xmlns:p14="http://schemas.microsoft.com/office/powerpoint/2010/main" val="16962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9" y="0"/>
            <a:ext cx="12189631" cy="6858000"/>
          </a:xfrm>
          <a:prstGeom prst="rect">
            <a:avLst/>
          </a:prstGeom>
        </p:spPr>
      </p:pic>
      <p:sp>
        <p:nvSpPr>
          <p:cNvPr id="10" name="Tittel 9"/>
          <p:cNvSpPr>
            <a:spLocks noGrp="1"/>
          </p:cNvSpPr>
          <p:nvPr>
            <p:ph type="title"/>
          </p:nvPr>
        </p:nvSpPr>
        <p:spPr>
          <a:xfrm>
            <a:off x="2966720" y="2386422"/>
            <a:ext cx="7923530" cy="1351280"/>
          </a:xfrm>
        </p:spPr>
        <p:txBody>
          <a:bodyPr>
            <a:normAutofit/>
          </a:bodyPr>
          <a:lstStyle/>
          <a:p>
            <a:r>
              <a:rPr lang="nb-NO" sz="4400" b="1" dirty="0">
                <a:solidFill>
                  <a:schemeClr val="bg1"/>
                </a:solidFill>
                <a:latin typeface="+mn-lt"/>
              </a:rPr>
              <a:t>NIMN 5.1 Lokale prosedyrer</a:t>
            </a:r>
            <a:br>
              <a:rPr lang="nb-NO" sz="4400" b="1" dirty="0">
                <a:solidFill>
                  <a:schemeClr val="bg1"/>
                </a:solidFill>
                <a:latin typeface="+mn-lt"/>
              </a:rPr>
            </a:br>
            <a:r>
              <a:rPr lang="nb-NO" sz="2400" b="1" dirty="0">
                <a:solidFill>
                  <a:schemeClr val="bg1"/>
                </a:solidFill>
                <a:latin typeface="+mn-lt"/>
              </a:rPr>
              <a:t>AMK Vestfold-Telemark</a:t>
            </a:r>
          </a:p>
        </p:txBody>
      </p:sp>
      <p:sp>
        <p:nvSpPr>
          <p:cNvPr id="11" name="Plassholder for tekst 10"/>
          <p:cNvSpPr>
            <a:spLocks noGrp="1"/>
          </p:cNvSpPr>
          <p:nvPr>
            <p:ph type="body" idx="1"/>
          </p:nvPr>
        </p:nvSpPr>
        <p:spPr>
          <a:xfrm>
            <a:off x="2966720" y="4101695"/>
            <a:ext cx="7923530" cy="568960"/>
          </a:xfrm>
        </p:spPr>
        <p:txBody>
          <a:bodyPr/>
          <a:lstStyle/>
          <a:p>
            <a:pPr lvl="0">
              <a:buClr>
                <a:srgbClr val="003283"/>
              </a:buClr>
              <a:buSzPct val="110000"/>
            </a:pPr>
            <a:r>
              <a:rPr lang="nb-NO" sz="1600" dirty="0">
                <a:solidFill>
                  <a:prstClr val="black"/>
                </a:solidFill>
              </a:rPr>
              <a:t>Dato </a:t>
            </a:r>
            <a:fld id="{7368AF9A-4F9E-48F2-9044-FE5F4BC0EF4F}" type="datetime1">
              <a:rPr lang="nb-NO" sz="1600" smtClean="0">
                <a:solidFill>
                  <a:prstClr val="black"/>
                </a:solidFill>
              </a:rPr>
              <a:t>05.12.2024</a:t>
            </a:fld>
            <a:endParaRPr lang="nb-NO" dirty="0"/>
          </a:p>
        </p:txBody>
      </p:sp>
      <p:pic>
        <p:nvPicPr>
          <p:cNvPr id="13" name="Bilde 12"/>
          <p:cNvPicPr>
            <a:picLocks noChangeAspect="1"/>
          </p:cNvPicPr>
          <p:nvPr/>
        </p:nvPicPr>
        <p:blipFill>
          <a:blip r:embed="rId4"/>
          <a:stretch>
            <a:fillRect/>
          </a:stretch>
        </p:blipFill>
        <p:spPr>
          <a:xfrm>
            <a:off x="9734207" y="6205404"/>
            <a:ext cx="2457793" cy="638264"/>
          </a:xfrm>
          <a:prstGeom prst="rect">
            <a:avLst/>
          </a:prstGeom>
        </p:spPr>
      </p:pic>
      <p:pic>
        <p:nvPicPr>
          <p:cNvPr id="14" name="Bilde 13"/>
          <p:cNvPicPr>
            <a:picLocks noChangeAspect="1"/>
          </p:cNvPicPr>
          <p:nvPr/>
        </p:nvPicPr>
        <p:blipFill>
          <a:blip r:embed="rId4"/>
          <a:stretch>
            <a:fillRect/>
          </a:stretch>
        </p:blipFill>
        <p:spPr>
          <a:xfrm>
            <a:off x="9734207" y="6219736"/>
            <a:ext cx="2457793" cy="638264"/>
          </a:xfrm>
          <a:prstGeom prst="rect">
            <a:avLst/>
          </a:prstGeom>
        </p:spPr>
      </p:pic>
    </p:spTree>
    <p:extLst>
      <p:ext uri="{BB962C8B-B14F-4D97-AF65-F5344CB8AC3E}">
        <p14:creationId xmlns:p14="http://schemas.microsoft.com/office/powerpoint/2010/main" val="422399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387494D-A24C-3DC1-8ED5-C34CF3CF92BC}"/>
              </a:ext>
            </a:extLst>
          </p:cNvPr>
          <p:cNvPicPr>
            <a:picLocks noChangeAspect="1"/>
          </p:cNvPicPr>
          <p:nvPr/>
        </p:nvPicPr>
        <p:blipFill>
          <a:blip r:embed="rId2"/>
          <a:stretch>
            <a:fillRect/>
          </a:stretch>
        </p:blipFill>
        <p:spPr>
          <a:xfrm>
            <a:off x="2" y="6523718"/>
            <a:ext cx="1520858" cy="343120"/>
          </a:xfrm>
          <a:prstGeom prst="rect">
            <a:avLst/>
          </a:prstGeom>
        </p:spPr>
      </p:pic>
      <p:sp>
        <p:nvSpPr>
          <p:cNvPr id="3" name="TekstSylinder 2">
            <a:extLst>
              <a:ext uri="{FF2B5EF4-FFF2-40B4-BE49-F238E27FC236}">
                <a16:creationId xmlns:a16="http://schemas.microsoft.com/office/drawing/2014/main" id="{CB0C9199-B3C9-1B56-D893-D08174585C6E}"/>
              </a:ext>
            </a:extLst>
          </p:cNvPr>
          <p:cNvSpPr txBox="1"/>
          <p:nvPr/>
        </p:nvSpPr>
        <p:spPr>
          <a:xfrm>
            <a:off x="149994" y="4731423"/>
            <a:ext cx="3216971" cy="646331"/>
          </a:xfrm>
          <a:prstGeom prst="rect">
            <a:avLst/>
          </a:prstGeom>
          <a:noFill/>
        </p:spPr>
        <p:txBody>
          <a:bodyPr wrap="none" rtlCol="0">
            <a:spAutoFit/>
          </a:bodyPr>
          <a:lstStyle/>
          <a:p>
            <a:r>
              <a:rPr lang="nb-NO" dirty="0">
                <a:solidFill>
                  <a:schemeClr val="tx2">
                    <a:lumMod val="75000"/>
                  </a:schemeClr>
                </a:solidFill>
              </a:rPr>
              <a:t>Presentasjon ved Susan Hebbert</a:t>
            </a:r>
          </a:p>
          <a:p>
            <a:r>
              <a:rPr lang="nb-NO" dirty="0">
                <a:solidFill>
                  <a:schemeClr val="tx2">
                    <a:lumMod val="75000"/>
                  </a:schemeClr>
                </a:solidFill>
              </a:rPr>
              <a:t>NAKOS, august 2024</a:t>
            </a:r>
          </a:p>
        </p:txBody>
      </p:sp>
      <p:pic>
        <p:nvPicPr>
          <p:cNvPr id="4" name="Bilde 3">
            <a:extLst>
              <a:ext uri="{FF2B5EF4-FFF2-40B4-BE49-F238E27FC236}">
                <a16:creationId xmlns:a16="http://schemas.microsoft.com/office/drawing/2014/main" id="{090DD91A-3FAC-EC6F-BD36-C1284CDAC7F1}"/>
              </a:ext>
            </a:extLst>
          </p:cNvPr>
          <p:cNvPicPr>
            <a:picLocks noChangeAspect="1"/>
          </p:cNvPicPr>
          <p:nvPr/>
        </p:nvPicPr>
        <p:blipFill>
          <a:blip r:embed="rId3"/>
          <a:stretch>
            <a:fillRect/>
          </a:stretch>
        </p:blipFill>
        <p:spPr>
          <a:xfrm>
            <a:off x="149994" y="123639"/>
            <a:ext cx="7772400" cy="4108153"/>
          </a:xfrm>
          <a:prstGeom prst="rect">
            <a:avLst/>
          </a:prstGeom>
        </p:spPr>
      </p:pic>
    </p:spTree>
    <p:extLst>
      <p:ext uri="{BB962C8B-B14F-4D97-AF65-F5344CB8AC3E}">
        <p14:creationId xmlns:p14="http://schemas.microsoft.com/office/powerpoint/2010/main" val="409441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12" name="Plassholder for innhold 11"/>
          <p:cNvPicPr>
            <a:picLocks noGrp="1" noChangeAspect="1"/>
          </p:cNvPicPr>
          <p:nvPr>
            <p:ph idx="1"/>
          </p:nvPr>
        </p:nvPicPr>
        <p:blipFill>
          <a:blip r:embed="rId5"/>
          <a:stretch>
            <a:fillRect/>
          </a:stretch>
        </p:blipFill>
        <p:spPr>
          <a:xfrm>
            <a:off x="838200" y="286702"/>
            <a:ext cx="3815080" cy="6015628"/>
          </a:xfrm>
          <a:prstGeom prst="rect">
            <a:avLst/>
          </a:prstGeom>
        </p:spPr>
      </p:pic>
      <p:sp>
        <p:nvSpPr>
          <p:cNvPr id="17" name="TekstSylinder 16"/>
          <p:cNvSpPr txBox="1"/>
          <p:nvPr/>
        </p:nvSpPr>
        <p:spPr>
          <a:xfrm>
            <a:off x="5731891" y="1495539"/>
            <a:ext cx="5380313" cy="3416320"/>
          </a:xfrm>
          <a:prstGeom prst="rect">
            <a:avLst/>
          </a:prstGeom>
          <a:noFill/>
        </p:spPr>
        <p:txBody>
          <a:bodyPr wrap="square" rtlCol="0">
            <a:spAutoFit/>
          </a:bodyPr>
          <a:lstStyle/>
          <a:p>
            <a:r>
              <a:rPr lang="nb-NO" dirty="0"/>
              <a:t>Hurtig-knapper:</a:t>
            </a:r>
          </a:p>
          <a:p>
            <a:endParaRPr lang="nb-NO" dirty="0"/>
          </a:p>
          <a:p>
            <a:r>
              <a:rPr lang="nb-NO" dirty="0"/>
              <a:t>Klikk på denne, åpnes lokalt instruksjonskort for Bevisstløs voksen.</a:t>
            </a:r>
          </a:p>
          <a:p>
            <a:endParaRPr lang="nb-NO" dirty="0"/>
          </a:p>
          <a:p>
            <a:r>
              <a:rPr lang="nb-NO" dirty="0"/>
              <a:t>Klikk på denne, åpnes NIMN instruksjonskort for Bevisstløs barn</a:t>
            </a:r>
          </a:p>
          <a:p>
            <a:endParaRPr lang="nb-NO" dirty="0"/>
          </a:p>
          <a:p>
            <a:r>
              <a:rPr lang="nb-NO" dirty="0"/>
              <a:t>Klikk på denne, går man til oversikt Trippelvarslingsprosedyrer</a:t>
            </a:r>
          </a:p>
          <a:p>
            <a:endParaRPr lang="nb-NO" dirty="0"/>
          </a:p>
          <a:p>
            <a:endParaRPr lang="nb-NO" dirty="0"/>
          </a:p>
        </p:txBody>
      </p:sp>
      <p:sp>
        <p:nvSpPr>
          <p:cNvPr id="18" name="Rektangel 17"/>
          <p:cNvSpPr/>
          <p:nvPr/>
        </p:nvSpPr>
        <p:spPr>
          <a:xfrm>
            <a:off x="985520" y="5171440"/>
            <a:ext cx="701040" cy="314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0" name="Rett pilkobling 19"/>
          <p:cNvCxnSpPr/>
          <p:nvPr/>
        </p:nvCxnSpPr>
        <p:spPr>
          <a:xfrm flipV="1">
            <a:off x="1666240" y="2301603"/>
            <a:ext cx="4065651" cy="2911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ktangel 22"/>
          <p:cNvSpPr/>
          <p:nvPr/>
        </p:nvSpPr>
        <p:spPr>
          <a:xfrm>
            <a:off x="985520" y="5507628"/>
            <a:ext cx="701040" cy="28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kobling 24"/>
          <p:cNvCxnSpPr>
            <a:stCxn id="23" idx="3"/>
          </p:cNvCxnSpPr>
          <p:nvPr/>
        </p:nvCxnSpPr>
        <p:spPr>
          <a:xfrm flipV="1">
            <a:off x="1686560" y="3001403"/>
            <a:ext cx="4081485" cy="2649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ktangel 28"/>
          <p:cNvSpPr/>
          <p:nvPr/>
        </p:nvSpPr>
        <p:spPr>
          <a:xfrm>
            <a:off x="2672080" y="5507322"/>
            <a:ext cx="670560" cy="287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1" name="Rett pilkobling 30"/>
          <p:cNvCxnSpPr>
            <a:stCxn id="29" idx="3"/>
          </p:cNvCxnSpPr>
          <p:nvPr/>
        </p:nvCxnSpPr>
        <p:spPr>
          <a:xfrm flipV="1">
            <a:off x="3342640" y="3903956"/>
            <a:ext cx="2409571" cy="1746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864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AB510-0D4C-66D0-B109-C51D6623355F}"/>
            </a:ext>
          </a:extLst>
        </p:cNvPr>
        <p:cNvGrpSpPr/>
        <p:nvPr/>
      </p:nvGrpSpPr>
      <p:grpSpPr>
        <a:xfrm>
          <a:off x="0" y="0"/>
          <a:ext cx="0" cy="0"/>
          <a:chOff x="0" y="0"/>
          <a:chExt cx="0" cy="0"/>
        </a:xfrm>
      </p:grpSpPr>
      <p:sp>
        <p:nvSpPr>
          <p:cNvPr id="3" name="Tittel 2">
            <a:extLst>
              <a:ext uri="{FF2B5EF4-FFF2-40B4-BE49-F238E27FC236}">
                <a16:creationId xmlns:a16="http://schemas.microsoft.com/office/drawing/2014/main" id="{B6380FEF-8A22-9FA4-EB01-A27D18BE4156}"/>
              </a:ext>
            </a:extLst>
          </p:cNvPr>
          <p:cNvSpPr>
            <a:spLocks noGrp="1"/>
          </p:cNvSpPr>
          <p:nvPr>
            <p:ph type="title"/>
          </p:nvPr>
        </p:nvSpPr>
        <p:spPr>
          <a:xfrm>
            <a:off x="365731" y="37578"/>
            <a:ext cx="10515600" cy="1325563"/>
          </a:xfrm>
        </p:spPr>
        <p:txBody>
          <a:bodyPr>
            <a:normAutofit/>
          </a:bodyPr>
          <a:lstStyle/>
          <a:p>
            <a:r>
              <a:rPr lang="nb-NO" sz="3600" dirty="0">
                <a:solidFill>
                  <a:schemeClr val="tx2">
                    <a:lumMod val="60000"/>
                    <a:lumOff val="40000"/>
                  </a:schemeClr>
                </a:solidFill>
                <a:latin typeface="+mn-lt"/>
              </a:rPr>
              <a:t>Revisjon 5.0 / 5.1 (2021 – 2024)</a:t>
            </a:r>
          </a:p>
        </p:txBody>
      </p:sp>
      <p:sp>
        <p:nvSpPr>
          <p:cNvPr id="4" name="Plassholder for innhold 3">
            <a:extLst>
              <a:ext uri="{FF2B5EF4-FFF2-40B4-BE49-F238E27FC236}">
                <a16:creationId xmlns:a16="http://schemas.microsoft.com/office/drawing/2014/main" id="{DA0800B3-6E32-1A53-1269-A9918A02B1DB}"/>
              </a:ext>
            </a:extLst>
          </p:cNvPr>
          <p:cNvSpPr>
            <a:spLocks noGrp="1"/>
          </p:cNvSpPr>
          <p:nvPr>
            <p:ph idx="1"/>
          </p:nvPr>
        </p:nvSpPr>
        <p:spPr>
          <a:xfrm>
            <a:off x="422544" y="1214116"/>
            <a:ext cx="10401975" cy="5121712"/>
          </a:xfrm>
        </p:spPr>
        <p:txBody>
          <a:bodyPr>
            <a:normAutofit/>
          </a:bodyPr>
          <a:lstStyle/>
          <a:p>
            <a:r>
              <a:rPr lang="nb-NO" sz="2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Siden publisering av NIMN 4.0 i 2018, har NAKOS systematisk samlet inn endringsbehov og ønsker, samt registrert feil og andre tilbakemeldinger.</a:t>
            </a:r>
          </a:p>
          <a:p>
            <a:pPr marL="0" indent="0">
              <a:buNone/>
            </a:pPr>
            <a:endParaRPr lang="nb-NO" sz="7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nb-NO" sz="2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Dette har vært grunnlaget for revisjon 5.0 / 5.1.</a:t>
            </a:r>
          </a:p>
          <a:p>
            <a:pPr marL="0" indent="0">
              <a:buNone/>
            </a:pPr>
            <a:endParaRPr lang="nb-NO" sz="7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nb-NO" sz="2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Et redaksjonsråd ble opprettet i 2021. Alle regionale helseforetak, AMK, LVS, kompetansetjenester, forskere, ledere, leger, fagutviklere og operatører var representert.</a:t>
            </a:r>
          </a:p>
          <a:p>
            <a:pPr>
              <a:buFont typeface="Systemfont normal"/>
              <a:buChar char="-"/>
            </a:pPr>
            <a:endParaRPr lang="nb-NO" sz="7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r>
              <a:rPr lang="nb-NO"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17 møter (alle på Zoom) og mye e-post aktivitet.</a:t>
            </a:r>
          </a:p>
          <a:p>
            <a:pPr>
              <a:buFont typeface="Systemfont normal"/>
              <a:buChar char="-"/>
            </a:pPr>
            <a:endParaRPr lang="nb-NO" sz="7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nb-NO"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Sekretariatet på NAKOS har bestått av prosjektleder Jan Erik Nilsen </a:t>
            </a:r>
            <a:r>
              <a:rPr lang="nb-NO" sz="2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o</a:t>
            </a:r>
            <a:r>
              <a:rPr lang="nb-NO"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g </a:t>
            </a:r>
            <a:r>
              <a:rPr lang="nb-NO" sz="20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prosjekt</a:t>
            </a:r>
            <a:r>
              <a:rPr lang="nb-NO" sz="20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koordinator Susan Hebbert.</a:t>
            </a:r>
          </a:p>
          <a:p>
            <a:pPr marL="0" indent="0">
              <a:buNone/>
            </a:pPr>
            <a:endParaRPr lang="nb-NO" sz="1100" dirty="0">
              <a:solidFill>
                <a:schemeClr val="tx2">
                  <a:lumMod val="75000"/>
                </a:schemeClr>
              </a:solidFill>
              <a:latin typeface="Calibri" panose="020F0502020204030204" pitchFamily="34" charset="0"/>
              <a:cs typeface="Times New Roman" panose="02020603050405020304" pitchFamily="18" charset="0"/>
            </a:endParaRPr>
          </a:p>
          <a:p>
            <a:r>
              <a:rPr lang="nb-NO" sz="2000" b="1" i="0" dirty="0">
                <a:solidFill>
                  <a:schemeClr val="tx2">
                    <a:lumMod val="75000"/>
                  </a:schemeClr>
                </a:solidFill>
                <a:effectLst/>
                <a:highlight>
                  <a:srgbClr val="FFFFFF"/>
                </a:highlight>
              </a:rPr>
              <a:t>Gjennom hele prosessen har vi forsøkt å gjøre brede vurderinger, hvor faglig korrekt innhold har høy prioritet, men at andre hensyn hele tiden diskuteres (operative forhold, ressursbruk, etc.).</a:t>
            </a:r>
          </a:p>
          <a:p>
            <a:endParaRPr lang="nb-NO" sz="2000" b="1" i="0" dirty="0">
              <a:solidFill>
                <a:srgbClr val="FF0000"/>
              </a:solidFill>
              <a:effectLst/>
              <a:latin typeface="myriad-pro"/>
            </a:endParaRPr>
          </a:p>
          <a:p>
            <a:pPr marL="0" indent="0">
              <a:buNone/>
            </a:pPr>
            <a:endParaRPr lang="nb-NO" dirty="0"/>
          </a:p>
        </p:txBody>
      </p:sp>
      <p:pic>
        <p:nvPicPr>
          <p:cNvPr id="2" name="Bilde 1">
            <a:extLst>
              <a:ext uri="{FF2B5EF4-FFF2-40B4-BE49-F238E27FC236}">
                <a16:creationId xmlns:a16="http://schemas.microsoft.com/office/drawing/2014/main" id="{875558BC-3B16-5CFF-1451-813F9AC145E7}"/>
              </a:ext>
            </a:extLst>
          </p:cNvPr>
          <p:cNvPicPr>
            <a:picLocks noChangeAspect="1"/>
          </p:cNvPicPr>
          <p:nvPr/>
        </p:nvPicPr>
        <p:blipFill>
          <a:blip r:embed="rId3"/>
          <a:stretch>
            <a:fillRect/>
          </a:stretch>
        </p:blipFill>
        <p:spPr>
          <a:xfrm>
            <a:off x="2" y="6587730"/>
            <a:ext cx="1237127" cy="279108"/>
          </a:xfrm>
          <a:prstGeom prst="rect">
            <a:avLst/>
          </a:prstGeom>
        </p:spPr>
      </p:pic>
    </p:spTree>
    <p:extLst>
      <p:ext uri="{BB962C8B-B14F-4D97-AF65-F5344CB8AC3E}">
        <p14:creationId xmlns:p14="http://schemas.microsoft.com/office/powerpoint/2010/main" val="1751729402"/>
      </p:ext>
    </p:extLst>
  </p:cSld>
  <p:clrMapOvr>
    <a:masterClrMapping/>
  </p:clrMapOvr>
  <mc:AlternateContent xmlns:mc="http://schemas.openxmlformats.org/markup-compatibility/2006" xmlns:p14="http://schemas.microsoft.com/office/powerpoint/2010/main">
    <mc:Choice Requires="p14">
      <p:transition spd="slow" p14:dur="2000" advTm="73666"/>
    </mc:Choice>
    <mc:Fallback xmlns="">
      <p:transition spd="slow" advTm="7366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7" name="TekstSylinder 16"/>
          <p:cNvSpPr txBox="1"/>
          <p:nvPr/>
        </p:nvSpPr>
        <p:spPr>
          <a:xfrm>
            <a:off x="5731891" y="1495539"/>
            <a:ext cx="5380313" cy="3416320"/>
          </a:xfrm>
          <a:prstGeom prst="rect">
            <a:avLst/>
          </a:prstGeom>
          <a:noFill/>
        </p:spPr>
        <p:txBody>
          <a:bodyPr wrap="square" rtlCol="0">
            <a:spAutoFit/>
          </a:bodyPr>
          <a:lstStyle/>
          <a:p>
            <a:r>
              <a:rPr lang="nb-NO" dirty="0"/>
              <a:t>Hurtig-knapper:</a:t>
            </a:r>
          </a:p>
          <a:p>
            <a:endParaRPr lang="nb-NO" dirty="0"/>
          </a:p>
          <a:p>
            <a:r>
              <a:rPr lang="nb-NO" dirty="0"/>
              <a:t>Klikk på denne, åpnes lokalt instruksjonskort for Bevisstløs voksen.</a:t>
            </a:r>
          </a:p>
          <a:p>
            <a:endParaRPr lang="nb-NO" dirty="0"/>
          </a:p>
          <a:p>
            <a:r>
              <a:rPr lang="nb-NO" dirty="0"/>
              <a:t>Klikk på denne, åpnes NIMN instruksjonskort for Bevisstløs barn</a:t>
            </a:r>
          </a:p>
          <a:p>
            <a:endParaRPr lang="nb-NO" dirty="0"/>
          </a:p>
          <a:p>
            <a:r>
              <a:rPr lang="nb-NO" dirty="0"/>
              <a:t>Klikk på denne, går man til oversikt Trippelvarslingsprosedyrer</a:t>
            </a:r>
          </a:p>
          <a:p>
            <a:endParaRPr lang="nb-NO" dirty="0"/>
          </a:p>
          <a:p>
            <a:endParaRPr lang="nb-NO" dirty="0"/>
          </a:p>
        </p:txBody>
      </p:sp>
      <p:sp>
        <p:nvSpPr>
          <p:cNvPr id="18" name="Rektangel 17"/>
          <p:cNvSpPr/>
          <p:nvPr/>
        </p:nvSpPr>
        <p:spPr>
          <a:xfrm>
            <a:off x="985520" y="5171440"/>
            <a:ext cx="701040" cy="3149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985520" y="5507628"/>
            <a:ext cx="701040" cy="286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2672080" y="5507322"/>
            <a:ext cx="670560" cy="2870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Bilde 3"/>
          <p:cNvPicPr>
            <a:picLocks noChangeAspect="1"/>
          </p:cNvPicPr>
          <p:nvPr/>
        </p:nvPicPr>
        <p:blipFill>
          <a:blip r:embed="rId5"/>
          <a:stretch>
            <a:fillRect/>
          </a:stretch>
        </p:blipFill>
        <p:spPr>
          <a:xfrm>
            <a:off x="539368" y="89263"/>
            <a:ext cx="4265423" cy="6228871"/>
          </a:xfrm>
          <a:prstGeom prst="rect">
            <a:avLst/>
          </a:prstGeom>
        </p:spPr>
      </p:pic>
      <p:cxnSp>
        <p:nvCxnSpPr>
          <p:cNvPr id="20" name="Rett pilkobling 19"/>
          <p:cNvCxnSpPr/>
          <p:nvPr/>
        </p:nvCxnSpPr>
        <p:spPr>
          <a:xfrm flipV="1">
            <a:off x="1336040" y="2301603"/>
            <a:ext cx="4395851" cy="3164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Rett pilkobling 24"/>
          <p:cNvCxnSpPr/>
          <p:nvPr/>
        </p:nvCxnSpPr>
        <p:spPr>
          <a:xfrm flipV="1">
            <a:off x="1315720" y="3001403"/>
            <a:ext cx="4452325" cy="279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Rett pilkobling 30"/>
          <p:cNvCxnSpPr/>
          <p:nvPr/>
        </p:nvCxnSpPr>
        <p:spPr>
          <a:xfrm flipV="1">
            <a:off x="3153854" y="3903956"/>
            <a:ext cx="2598357" cy="1890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39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sp>
        <p:nvSpPr>
          <p:cNvPr id="7" name="Tittel 6"/>
          <p:cNvSpPr>
            <a:spLocks noGrp="1"/>
          </p:cNvSpPr>
          <p:nvPr>
            <p:ph type="title"/>
          </p:nvPr>
        </p:nvSpPr>
        <p:spPr>
          <a:xfrm>
            <a:off x="838201" y="365126"/>
            <a:ext cx="10407162" cy="831065"/>
          </a:xfrm>
        </p:spPr>
        <p:txBody>
          <a:bodyPr>
            <a:normAutofit/>
          </a:bodyPr>
          <a:lstStyle/>
          <a:p>
            <a:r>
              <a:rPr lang="nb-NO" sz="2400" b="1" dirty="0">
                <a:solidFill>
                  <a:schemeClr val="accent4">
                    <a:lumMod val="60000"/>
                    <a:lumOff val="40000"/>
                  </a:schemeClr>
                </a:solidFill>
                <a:latin typeface="Verdana" panose="020B0604030504040204" pitchFamily="34" charset="0"/>
                <a:ea typeface="Verdana" panose="020B0604030504040204" pitchFamily="34" charset="0"/>
              </a:rPr>
              <a:t>Forts. Lokalt Startkort, s 2</a:t>
            </a:r>
          </a:p>
        </p:txBody>
      </p:sp>
      <p:sp>
        <p:nvSpPr>
          <p:cNvPr id="8" name="Plassholder for innhold 7"/>
          <p:cNvSpPr>
            <a:spLocks noGrp="1"/>
          </p:cNvSpPr>
          <p:nvPr>
            <p:ph idx="1"/>
          </p:nvPr>
        </p:nvSpPr>
        <p:spPr>
          <a:xfrm>
            <a:off x="911894" y="2336431"/>
            <a:ext cx="10441905" cy="3668129"/>
          </a:xfrm>
        </p:spPr>
        <p:txBody>
          <a:bodyPr>
            <a:noAutofit/>
          </a:bodyPr>
          <a:lstStyle/>
          <a:p>
            <a:pPr marL="0" indent="0" fontAlgn="base">
              <a:buNone/>
            </a:pPr>
            <a:r>
              <a:rPr lang="nb-NO" sz="900" b="1" dirty="0"/>
              <a:t>NEWS meldt fra helsepersonell: </a:t>
            </a:r>
          </a:p>
          <a:p>
            <a:pPr marL="0" indent="0" fontAlgn="base">
              <a:buNone/>
            </a:pPr>
            <a:r>
              <a:rPr lang="nb-NO" sz="900" dirty="0"/>
              <a:t>Når helsepersonell opplyser NEWS Skår, skal hastegrad fra NIMN overstyres dersom NEWS gir høyere hastegrad. </a:t>
            </a:r>
          </a:p>
          <a:p>
            <a:pPr marL="0" indent="0" fontAlgn="base">
              <a:buNone/>
            </a:pPr>
            <a:r>
              <a:rPr lang="nb-NO" sz="900" dirty="0"/>
              <a:t>Medisinsk operatør kan også benytte NEWS eller enkeltelementer fra NEWS (for eksempel respirasjons frekvens, talt puls, bevissthetsnivå eller oppgitt temperatur, til hjelp i vurdering av pasient fra innringer, dersom man er i tvil om hastegrad fra Indeks (NEWS kan kun øke, ikke redusere Indekshastegrad). </a:t>
            </a:r>
          </a:p>
          <a:p>
            <a:pPr marL="0" indent="0" fontAlgn="base">
              <a:buNone/>
            </a:pPr>
            <a:r>
              <a:rPr lang="nb-NO" sz="900" b="1" dirty="0"/>
              <a:t>LINK TIL KAP 41 (mht NEWS2 SCORE, lokal tabell) </a:t>
            </a:r>
          </a:p>
          <a:p>
            <a:pPr marL="0" indent="0" fontAlgn="base">
              <a:buNone/>
            </a:pPr>
            <a:r>
              <a:rPr lang="nb-NO" sz="900" b="1" dirty="0"/>
              <a:t>Vitalparametere skal alltid kontrolleres i rekkefølgen:  </a:t>
            </a:r>
          </a:p>
          <a:p>
            <a:pPr fontAlgn="base">
              <a:buFont typeface="Wingdings" panose="05000000000000000000" pitchFamily="2" charset="2"/>
              <a:buChar char="§"/>
            </a:pPr>
            <a:r>
              <a:rPr lang="nb-NO" sz="900" dirty="0"/>
              <a:t>D (bevisstløshet, nedsatt bevissthet), </a:t>
            </a:r>
          </a:p>
          <a:p>
            <a:pPr fontAlgn="base">
              <a:buFont typeface="Wingdings" panose="05000000000000000000" pitchFamily="2" charset="2"/>
              <a:buChar char="§"/>
            </a:pPr>
            <a:r>
              <a:rPr lang="nb-NO" sz="900" dirty="0"/>
              <a:t>A-B (Luftveier og respirasjon), </a:t>
            </a:r>
          </a:p>
          <a:p>
            <a:pPr fontAlgn="base">
              <a:buFont typeface="Wingdings" panose="05000000000000000000" pitchFamily="2" charset="2"/>
              <a:buChar char="§"/>
            </a:pPr>
            <a:r>
              <a:rPr lang="nb-NO" sz="900" dirty="0"/>
              <a:t>C (sirkulasjon) Stikkord/kriterier forstås slik: </a:t>
            </a:r>
          </a:p>
          <a:p>
            <a:pPr fontAlgn="base">
              <a:buFont typeface="Wingdings" panose="05000000000000000000" pitchFamily="2" charset="2"/>
              <a:buChar char="§"/>
            </a:pPr>
            <a:r>
              <a:rPr lang="nb-NO" sz="900" dirty="0"/>
              <a:t>D Falt om, kollapset, er nede, får ikke kontakt etc.: = Bevisstløshet. Forvirret, omtåket, uklar etc. = nedsatt bevissthet A/B Pustevansker = Puster ikke normalt/vanlig, tungt å puste, puster raskt eller puster langsomt, hørbare fremmedlyder, klarer ikke snakke sammenhengende etc. C Blek og klam = sirkulasjonssvikt, kan også benyttes dersom pasienten har blitt påfallende blek, klam uten at det foreligger grunn til normal svette, kald på armer og ben men normal eller økt temperatur på buk eller bryst </a:t>
            </a:r>
          </a:p>
          <a:p>
            <a:pPr marL="0" indent="0" fontAlgn="base">
              <a:buNone/>
            </a:pPr>
            <a:r>
              <a:rPr lang="nb-NO" sz="900" b="1" dirty="0"/>
              <a:t>Generelt om respons: </a:t>
            </a:r>
          </a:p>
          <a:p>
            <a:pPr marL="0" indent="0" fontAlgn="base">
              <a:buNone/>
            </a:pPr>
            <a:r>
              <a:rPr lang="nb-NO" sz="900" dirty="0"/>
              <a:t>Vurder å varsle politi ved alle alvorlige ulykker som: Fall ned trapp, fall utfor skrent, fall fra stellebord, underlig forklaring til hendelse etc. (og selvsagt åpenbare hendelser ref. Nasjonale Trippelvarslingsprosedyrer).</a:t>
            </a:r>
          </a:p>
          <a:p>
            <a:pPr marL="0" indent="0" fontAlgn="base">
              <a:buNone/>
            </a:pPr>
            <a:r>
              <a:rPr lang="nb-NO" sz="900" b="1" dirty="0"/>
              <a:t>LINK TIL BLIKSUND</a:t>
            </a:r>
            <a:r>
              <a:rPr lang="nb-NO" sz="900" dirty="0"/>
              <a:t>, Varsling og bruk av sykehusleger/sykehuspersonell (AMK operatører kan konferere/rådføre seg før ambulanse ankommer stedet).</a:t>
            </a:r>
            <a:endParaRPr lang="en-US" sz="900"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3" name="Bilde 2"/>
          <p:cNvPicPr>
            <a:picLocks noChangeAspect="1"/>
          </p:cNvPicPr>
          <p:nvPr/>
        </p:nvPicPr>
        <p:blipFill>
          <a:blip r:embed="rId5"/>
          <a:stretch>
            <a:fillRect/>
          </a:stretch>
        </p:blipFill>
        <p:spPr>
          <a:xfrm>
            <a:off x="911894" y="1037929"/>
            <a:ext cx="2314883" cy="1220079"/>
          </a:xfrm>
          <a:prstGeom prst="rect">
            <a:avLst/>
          </a:prstGeom>
        </p:spPr>
      </p:pic>
    </p:spTree>
    <p:extLst>
      <p:ext uri="{BB962C8B-B14F-4D97-AF65-F5344CB8AC3E}">
        <p14:creationId xmlns:p14="http://schemas.microsoft.com/office/powerpoint/2010/main" val="3658038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sp>
        <p:nvSpPr>
          <p:cNvPr id="7" name="Tittel 6"/>
          <p:cNvSpPr>
            <a:spLocks noGrp="1"/>
          </p:cNvSpPr>
          <p:nvPr>
            <p:ph type="title"/>
          </p:nvPr>
        </p:nvSpPr>
        <p:spPr>
          <a:xfrm>
            <a:off x="838200" y="365125"/>
            <a:ext cx="9961880" cy="376555"/>
          </a:xfrm>
        </p:spPr>
        <p:txBody>
          <a:bodyPr>
            <a:normAutofit fontScale="90000"/>
          </a:bodyPr>
          <a:lstStyle/>
          <a:p>
            <a:r>
              <a:rPr lang="nb-NO" sz="2800" b="1" dirty="0">
                <a:solidFill>
                  <a:schemeClr val="accent4">
                    <a:lumMod val="60000"/>
                    <a:lumOff val="40000"/>
                  </a:schemeClr>
                </a:solidFill>
                <a:latin typeface="Verdana" panose="020B0604030504040204" pitchFamily="34" charset="0"/>
                <a:ea typeface="Verdana" panose="020B0604030504040204" pitchFamily="34" charset="0"/>
              </a:rPr>
              <a:t>Lokalt instruksjonskort m/lokal tilpasning</a:t>
            </a:r>
          </a:p>
        </p:txBody>
      </p:sp>
      <p:pic>
        <p:nvPicPr>
          <p:cNvPr id="9" name="Bilde 8"/>
          <p:cNvPicPr>
            <a:picLocks noChangeAspect="1"/>
          </p:cNvPicPr>
          <p:nvPr/>
        </p:nvPicPr>
        <p:blipFill>
          <a:blip r:embed="rId3"/>
          <a:stretch>
            <a:fillRect/>
          </a:stretch>
        </p:blipFill>
        <p:spPr>
          <a:xfrm>
            <a:off x="9561487" y="6139497"/>
            <a:ext cx="2457793" cy="638264"/>
          </a:xfrm>
          <a:prstGeom prst="rect">
            <a:avLst/>
          </a:prstGeom>
        </p:spPr>
      </p:pic>
      <p:pic>
        <p:nvPicPr>
          <p:cNvPr id="17" name="Plassholder for innhold 16"/>
          <p:cNvPicPr>
            <a:picLocks noGrp="1" noChangeAspect="1"/>
          </p:cNvPicPr>
          <p:nvPr>
            <p:ph idx="1"/>
          </p:nvPr>
        </p:nvPicPr>
        <p:blipFill>
          <a:blip r:embed="rId4"/>
          <a:stretch>
            <a:fillRect/>
          </a:stretch>
        </p:blipFill>
        <p:spPr>
          <a:xfrm>
            <a:off x="838200" y="873443"/>
            <a:ext cx="3959182" cy="5435600"/>
          </a:xfrm>
          <a:prstGeom prst="rect">
            <a:avLst/>
          </a:prstGeom>
        </p:spPr>
      </p:pic>
      <p:pic>
        <p:nvPicPr>
          <p:cNvPr id="18" name="Bilde 17"/>
          <p:cNvPicPr>
            <a:picLocks noChangeAspect="1"/>
          </p:cNvPicPr>
          <p:nvPr/>
        </p:nvPicPr>
        <p:blipFill>
          <a:blip r:embed="rId5"/>
          <a:stretch>
            <a:fillRect/>
          </a:stretch>
        </p:blipFill>
        <p:spPr>
          <a:xfrm>
            <a:off x="5537200" y="873443"/>
            <a:ext cx="1443030" cy="313703"/>
          </a:xfrm>
          <a:prstGeom prst="rect">
            <a:avLst/>
          </a:prstGeom>
        </p:spPr>
      </p:pic>
      <p:sp>
        <p:nvSpPr>
          <p:cNvPr id="19" name="Rektangel 18"/>
          <p:cNvSpPr/>
          <p:nvPr/>
        </p:nvSpPr>
        <p:spPr>
          <a:xfrm>
            <a:off x="5537199" y="1219668"/>
            <a:ext cx="6111875" cy="5539978"/>
          </a:xfrm>
          <a:prstGeom prst="rect">
            <a:avLst/>
          </a:prstGeom>
        </p:spPr>
        <p:txBody>
          <a:bodyPr wrap="square">
            <a:spAutoFit/>
          </a:bodyPr>
          <a:lstStyle/>
          <a:p>
            <a:r>
              <a:rPr lang="nb-NO" sz="1600" dirty="0"/>
              <a:t>Videosamtale: Det er forbudt å starte video før brystkompresjon eller HLR er startet og utføres kontinuerlig. Bruk av video i «utredningsfasen» må ikke forekomme. </a:t>
            </a:r>
          </a:p>
          <a:p>
            <a:endParaRPr lang="nb-NO" sz="1600" dirty="0"/>
          </a:p>
          <a:p>
            <a:r>
              <a:rPr lang="nb-NO" sz="1600" dirty="0"/>
              <a:t>Verbal instruksjon av BK eller HLR skal startes når man:</a:t>
            </a:r>
          </a:p>
          <a:p>
            <a:r>
              <a:rPr lang="nb-NO" sz="1600" dirty="0"/>
              <a:t>• har fått nei eller vet ikke på spørsmål om PASIENT ER VÅKEN.</a:t>
            </a:r>
          </a:p>
          <a:p>
            <a:r>
              <a:rPr lang="nb-NO" sz="1600" dirty="0"/>
              <a:t>• har fått nei eller vet ikke på spørsmål om normal respirasjon</a:t>
            </a:r>
          </a:p>
          <a:p>
            <a:endParaRPr lang="nb-NO" sz="1600" dirty="0"/>
          </a:p>
          <a:p>
            <a:r>
              <a:rPr lang="nb-NO" sz="1600" dirty="0"/>
              <a:t>Det er tillatt å bruke video senere, når HLR pågår kontinuerlig, dersom andre tilstedeværende (enn dem som driver HLR) kan filme for å kontrollere plassering av hender på brystkassen. Tolking av HLR-video bør kun gjøres av operatør som har rikelig med klinisk erfaring i å drive HLR </a:t>
            </a:r>
          </a:p>
          <a:p>
            <a:endParaRPr lang="nb-NO" sz="1600" dirty="0"/>
          </a:p>
          <a:p>
            <a:r>
              <a:rPr lang="nb-NO" sz="1600" dirty="0"/>
              <a:t>Trippelvarsling ved mulig hjertestans i offentlig rom: </a:t>
            </a:r>
          </a:p>
          <a:p>
            <a:r>
              <a:rPr lang="nb-NO" sz="1600" dirty="0"/>
              <a:t>Kriterier for varsling; Melding om antatt uventet hjertestans i offentlig rom (gate, sentrum, butikker, offentlig bygg etc.) </a:t>
            </a:r>
          </a:p>
          <a:p>
            <a:r>
              <a:rPr lang="nb-NO" sz="1600" dirty="0"/>
              <a:t>Hensikt: Hensikten med prosedyren er å sikre at publikum får raskest mulig D-HLR ved hjertestans i offentlig rom. (etc.).</a:t>
            </a:r>
          </a:p>
          <a:p>
            <a:endParaRPr lang="nb-NO" sz="1600" dirty="0"/>
          </a:p>
          <a:p>
            <a:r>
              <a:rPr lang="nb-NO" sz="1600" dirty="0"/>
              <a:t>LINK TIL BLIKSUND</a:t>
            </a:r>
          </a:p>
          <a:p>
            <a:endParaRPr lang="nb-NO" dirty="0"/>
          </a:p>
        </p:txBody>
      </p:sp>
    </p:spTree>
    <p:extLst>
      <p:ext uri="{BB962C8B-B14F-4D97-AF65-F5344CB8AC3E}">
        <p14:creationId xmlns:p14="http://schemas.microsoft.com/office/powerpoint/2010/main" val="1636318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sp>
        <p:nvSpPr>
          <p:cNvPr id="7" name="Tittel 6"/>
          <p:cNvSpPr>
            <a:spLocks noGrp="1"/>
          </p:cNvSpPr>
          <p:nvPr>
            <p:ph type="title"/>
          </p:nvPr>
        </p:nvSpPr>
        <p:spPr>
          <a:xfrm>
            <a:off x="838200" y="365125"/>
            <a:ext cx="9961880" cy="376555"/>
          </a:xfrm>
        </p:spPr>
        <p:txBody>
          <a:bodyPr>
            <a:normAutofit fontScale="90000"/>
          </a:bodyPr>
          <a:lstStyle/>
          <a:p>
            <a:r>
              <a:rPr lang="nb-NO" sz="2800" b="1" dirty="0">
                <a:solidFill>
                  <a:schemeClr val="accent4">
                    <a:lumMod val="60000"/>
                    <a:lumOff val="40000"/>
                  </a:schemeClr>
                </a:solidFill>
                <a:latin typeface="Verdana" panose="020B0604030504040204" pitchFamily="34" charset="0"/>
                <a:ea typeface="Verdana" panose="020B0604030504040204" pitchFamily="34" charset="0"/>
              </a:rPr>
              <a:t>Lokalt instruksjonskort, engelsk versjon</a:t>
            </a:r>
          </a:p>
        </p:txBody>
      </p:sp>
      <p:pic>
        <p:nvPicPr>
          <p:cNvPr id="9" name="Bilde 8"/>
          <p:cNvPicPr>
            <a:picLocks noChangeAspect="1"/>
          </p:cNvPicPr>
          <p:nvPr/>
        </p:nvPicPr>
        <p:blipFill>
          <a:blip r:embed="rId3"/>
          <a:stretch>
            <a:fillRect/>
          </a:stretch>
        </p:blipFill>
        <p:spPr>
          <a:xfrm>
            <a:off x="9561487" y="6139497"/>
            <a:ext cx="2457793" cy="638264"/>
          </a:xfrm>
          <a:prstGeom prst="rect">
            <a:avLst/>
          </a:prstGeom>
        </p:spPr>
      </p:pic>
      <p:pic>
        <p:nvPicPr>
          <p:cNvPr id="3" name="Plassholder for innhold 2"/>
          <p:cNvPicPr>
            <a:picLocks noGrp="1" noChangeAspect="1"/>
          </p:cNvPicPr>
          <p:nvPr>
            <p:ph idx="1"/>
          </p:nvPr>
        </p:nvPicPr>
        <p:blipFill>
          <a:blip r:embed="rId4"/>
          <a:stretch>
            <a:fillRect/>
          </a:stretch>
        </p:blipFill>
        <p:spPr>
          <a:xfrm>
            <a:off x="838200" y="741680"/>
            <a:ext cx="4320406" cy="5811520"/>
          </a:xfrm>
          <a:prstGeom prst="rect">
            <a:avLst/>
          </a:prstGeom>
        </p:spPr>
      </p:pic>
    </p:spTree>
    <p:extLst>
      <p:ext uri="{BB962C8B-B14F-4D97-AF65-F5344CB8AC3E}">
        <p14:creationId xmlns:p14="http://schemas.microsoft.com/office/powerpoint/2010/main" val="2804659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6113510" y="156285"/>
            <a:ext cx="5905770" cy="5770811"/>
          </a:xfrm>
          <a:prstGeom prst="rect">
            <a:avLst/>
          </a:prstGeom>
          <a:noFill/>
        </p:spPr>
        <p:txBody>
          <a:bodyPr wrap="square" rtlCol="0">
            <a:spAutoFit/>
          </a:bodyPr>
          <a:lstStyle/>
          <a:p>
            <a:endParaRPr lang="nb-NO" sz="1100" dirty="0"/>
          </a:p>
          <a:p>
            <a:r>
              <a:rPr lang="nb-NO" sz="1050" dirty="0"/>
              <a:t>LINK TIL BLIKSUND</a:t>
            </a:r>
          </a:p>
          <a:p>
            <a:r>
              <a:rPr lang="nb-NO" sz="1050" dirty="0"/>
              <a:t>Ved behov for rådgivning over telefon i forbindelse med akutte situasjoner knyttet til selvmordrisikovurdering og vurdering av farlighet, kan AMK- operatør eller ambulansearbeider på utrykning kontakte psykiatrisk spesialisthelsetjeneste ved Sykehuset Telemark HF eller Sykehuset i Vestfold HF.</a:t>
            </a:r>
          </a:p>
          <a:p>
            <a:endParaRPr lang="nb-NO" sz="1050" dirty="0"/>
          </a:p>
          <a:p>
            <a:r>
              <a:rPr lang="nb-NO" sz="1050" dirty="0"/>
              <a:t>Kontaktopplysning:</a:t>
            </a:r>
          </a:p>
          <a:p>
            <a:pPr marL="171450" indent="-171450">
              <a:buFont typeface="Arial" panose="020B0604020202020204" pitchFamily="34" charset="0"/>
              <a:buChar char="•"/>
            </a:pPr>
            <a:r>
              <a:rPr lang="nb-NO" sz="1050" dirty="0"/>
              <a:t>Klinikk psykisk helse og avhengighet, KPA, Sykehuset i Vestfold HF - ICCS •AAT/ Psyk Vestfold":</a:t>
            </a:r>
          </a:p>
          <a:p>
            <a:r>
              <a:rPr lang="nb-NO" sz="1050" dirty="0"/>
              <a:t>Tlf: 33 37 50 77 (AAT svarer 08:00-2200. Fra 22:00-0800 svarer vakthavende lege ved Psykiatrisk</a:t>
            </a:r>
          </a:p>
          <a:p>
            <a:r>
              <a:rPr lang="nb-NO" sz="1050" dirty="0"/>
              <a:t>Sykehusavdeling).</a:t>
            </a:r>
          </a:p>
          <a:p>
            <a:pPr marL="171450" indent="-171450">
              <a:buFont typeface="Arial" panose="020B0604020202020204" pitchFamily="34" charset="0"/>
              <a:buChar char="•"/>
            </a:pPr>
            <a:r>
              <a:rPr lang="nb-NO" sz="1050" dirty="0"/>
              <a:t>Sande: Tlf 913 48 627 (eventuelt tlf.: 416 70 575). Her svarer vakthavende lege på Blakstad 24/7</a:t>
            </a:r>
          </a:p>
          <a:p>
            <a:pPr marL="171450" indent="-171450">
              <a:buFont typeface="Arial" panose="020B0604020202020204" pitchFamily="34" charset="0"/>
              <a:buChar char="•"/>
            </a:pPr>
            <a:r>
              <a:rPr lang="nb-NO" sz="1050" dirty="0"/>
              <a:t>Klinikk for psykisk helsevern, Sykehuset i Telemark HF - ICCS "Konf. Psyk":</a:t>
            </a:r>
          </a:p>
          <a:p>
            <a:r>
              <a:rPr lang="nb-NO" sz="1050" dirty="0"/>
              <a:t>Tlf: 35 00 55 00 (Denne bemannes av DPS akutt-team fra 08:00-22:00. Fra 22:00-08:00 overføres telefonen til Forvakt. Forvakt kan kontakte bakvakt ved behov).</a:t>
            </a:r>
          </a:p>
          <a:p>
            <a:endParaRPr lang="nb-NO" sz="1050" dirty="0"/>
          </a:p>
          <a:p>
            <a:r>
              <a:rPr lang="nb-NO" sz="1050" dirty="0"/>
              <a:t>Vurdering av behov for døgninnleggelse i psykisk helsevern, tverrfaglig spesialisert rus behandling (TSB) og tilbakeføring til institusjon:</a:t>
            </a:r>
          </a:p>
          <a:p>
            <a:r>
              <a:rPr lang="nb-NO" sz="1050" dirty="0"/>
              <a:t>•Personer som allerede er innlagt ved døgnseksjoner i Klinikk for psykisk helse og rus behandling (KPR),</a:t>
            </a:r>
          </a:p>
          <a:p>
            <a:r>
              <a:rPr lang="nb-NO" sz="1050" dirty="0"/>
              <a:t>herunder psykiatrisk fylkes avdeling, distrikts psykiatriske sentre og avdeling for rus behandling (ARB), skal på dagtid vurderes fortrinnsvis av lege eller psykolog i egen seksjon i KPR. Etter ordinær arbeidstid gjøres vurdering av bakvakt. Bakvakt kontaktes av personale på den seksjon pasienten er innlagt.</a:t>
            </a:r>
          </a:p>
          <a:p>
            <a:endParaRPr lang="nb-NO" sz="1050" dirty="0"/>
          </a:p>
          <a:p>
            <a:r>
              <a:rPr lang="nb-NO" sz="1050" dirty="0"/>
              <a:t>•Polikliniske pasienter innskrevet KPR (både frivillige og pasienter i tvungent psykisk helsevern uten døgn) skal i ordinær arbeidstid vurderes av lege eller psykolog i KPR ved egen seksjon. Utenom vanlig arbeidstid kontaktes legevakt.</a:t>
            </a:r>
          </a:p>
          <a:p>
            <a:endParaRPr lang="nb-NO" sz="1050" dirty="0"/>
          </a:p>
          <a:p>
            <a:r>
              <a:rPr lang="nb-NO" sz="1050" dirty="0"/>
              <a:t>•Personer som ikke er innskrevet avdeling i KPR må bringes til fastlege eller legevakt. Ved behov for vedtak om tvungen legeundersøkelse for pasient som motsetter seg undersøkelse av lege, kontaktes kommuneoverlegen i pasientens bostedskommune, </a:t>
            </a:r>
            <a:r>
              <a:rPr lang="nb-NO" sz="1050" dirty="0" err="1"/>
              <a:t>jmf</a:t>
            </a:r>
            <a:r>
              <a:rPr lang="nb-NO" sz="1050" dirty="0"/>
              <a:t> §§ 3-1 og 3-6 i Psykisk helsevernloven.</a:t>
            </a:r>
          </a:p>
          <a:p>
            <a:endParaRPr lang="nb-NO" sz="1050" dirty="0"/>
          </a:p>
          <a:p>
            <a:r>
              <a:rPr lang="nb-NO" sz="1050" dirty="0"/>
              <a:t>•Ambulant akutt team (AAT) - kan i deres åpningstid kontaktes av fastlege eller legevakt etter gjeldende</a:t>
            </a:r>
          </a:p>
          <a:p>
            <a:r>
              <a:rPr lang="nb-NO" sz="1050" dirty="0"/>
              <a:t>retningslinjer / avtaler.</a:t>
            </a:r>
          </a:p>
          <a:p>
            <a:endParaRPr lang="nb-NO" sz="1100" dirty="0"/>
          </a:p>
          <a:p>
            <a:endParaRPr lang="nb-NO" sz="1100" dirty="0"/>
          </a:p>
        </p:txBody>
      </p:sp>
      <p:pic>
        <p:nvPicPr>
          <p:cNvPr id="13" name="Bilde 12"/>
          <p:cNvPicPr>
            <a:picLocks noChangeAspect="1"/>
          </p:cNvPicPr>
          <p:nvPr/>
        </p:nvPicPr>
        <p:blipFill>
          <a:blip r:embed="rId5"/>
          <a:stretch>
            <a:fillRect/>
          </a:stretch>
        </p:blipFill>
        <p:spPr>
          <a:xfrm>
            <a:off x="6113510" y="133620"/>
            <a:ext cx="1152686" cy="219106"/>
          </a:xfrm>
          <a:prstGeom prst="rect">
            <a:avLst/>
          </a:prstGeom>
        </p:spPr>
      </p:pic>
      <p:pic>
        <p:nvPicPr>
          <p:cNvPr id="15" name="Bilde 14"/>
          <p:cNvPicPr>
            <a:picLocks noChangeAspect="1"/>
          </p:cNvPicPr>
          <p:nvPr/>
        </p:nvPicPr>
        <p:blipFill>
          <a:blip r:embed="rId6"/>
          <a:stretch>
            <a:fillRect/>
          </a:stretch>
        </p:blipFill>
        <p:spPr>
          <a:xfrm>
            <a:off x="348738" y="352726"/>
            <a:ext cx="5764772" cy="5388651"/>
          </a:xfrm>
          <a:prstGeom prst="rect">
            <a:avLst/>
          </a:prstGeom>
        </p:spPr>
      </p:pic>
    </p:spTree>
    <p:extLst>
      <p:ext uri="{BB962C8B-B14F-4D97-AF65-F5344CB8AC3E}">
        <p14:creationId xmlns:p14="http://schemas.microsoft.com/office/powerpoint/2010/main" val="4045042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5926016" y="323850"/>
            <a:ext cx="6163408" cy="5339923"/>
          </a:xfrm>
          <a:prstGeom prst="rect">
            <a:avLst/>
          </a:prstGeom>
          <a:noFill/>
        </p:spPr>
        <p:txBody>
          <a:bodyPr wrap="square" rtlCol="0">
            <a:spAutoFit/>
          </a:bodyPr>
          <a:lstStyle/>
          <a:p>
            <a:endParaRPr lang="nb-NO" sz="1100" dirty="0"/>
          </a:p>
          <a:p>
            <a:r>
              <a:rPr lang="nb-NO" sz="1100" dirty="0"/>
              <a:t>LINK TIL BLIKSUND</a:t>
            </a:r>
          </a:p>
          <a:p>
            <a:r>
              <a:rPr lang="nb-NO" sz="1100" dirty="0"/>
              <a:t>Ved behov for rådgivning over telefon i forbindelse med akutte situasjoner knyttet til selvmordrisikovurdering og vurdering av farlighet kan AMK- operatør eller ambulansearbeider på utrykning kontakte psykiatrisk spesialisthelsetjeneste ved Sykehuset Telemark HF eller Sykehuset i Vestfold HF.</a:t>
            </a:r>
          </a:p>
          <a:p>
            <a:r>
              <a:rPr lang="nb-NO" sz="1100" b="1" dirty="0"/>
              <a:t>Kontaktopplysning:</a:t>
            </a:r>
          </a:p>
          <a:p>
            <a:pPr marL="171450" indent="-171450">
              <a:buFont typeface="Arial" panose="020B0604020202020204" pitchFamily="34" charset="0"/>
              <a:buChar char="•"/>
            </a:pPr>
            <a:r>
              <a:rPr lang="nb-NO" sz="1100" dirty="0"/>
              <a:t>Klinikk psykisk helse og avhengighet, KPA, Sykehuset i Vestfold HF - ICCS •AAT/ Psyk Vestfold":</a:t>
            </a:r>
          </a:p>
          <a:p>
            <a:r>
              <a:rPr lang="nb-NO" sz="1100" dirty="0"/>
              <a:t>Tlf: 33 37 50 77 (AAT svarer 08:00-2200. Fra 22:00-0800 svarer vakthavende lege ved Psykiatrisk</a:t>
            </a:r>
          </a:p>
          <a:p>
            <a:r>
              <a:rPr lang="nb-NO" sz="1100" dirty="0"/>
              <a:t>Sykehusavdeling).</a:t>
            </a:r>
          </a:p>
          <a:p>
            <a:pPr marL="171450" indent="-171450">
              <a:buFont typeface="Arial" panose="020B0604020202020204" pitchFamily="34" charset="0"/>
              <a:buChar char="•"/>
            </a:pPr>
            <a:r>
              <a:rPr lang="nb-NO" sz="1100" dirty="0"/>
              <a:t>Sande: Tlf 913 48 627 (eventuelt </a:t>
            </a:r>
            <a:r>
              <a:rPr lang="nb-NO" sz="1100" dirty="0" err="1"/>
              <a:t>tlf</a:t>
            </a:r>
            <a:r>
              <a:rPr lang="nb-NO" sz="1100" dirty="0"/>
              <a:t>: 416 70 575). Her svarer vakthavende lege på Blakstad 24/7</a:t>
            </a:r>
          </a:p>
          <a:p>
            <a:pPr marL="171450" indent="-171450">
              <a:buFont typeface="Arial" panose="020B0604020202020204" pitchFamily="34" charset="0"/>
              <a:buChar char="•"/>
            </a:pPr>
            <a:r>
              <a:rPr lang="nb-NO" sz="1100" dirty="0"/>
              <a:t>Klinikk for psykisk helsevern, Sykehuset i Telemark HF - ICCS "Konf. Psyk":</a:t>
            </a:r>
          </a:p>
          <a:p>
            <a:r>
              <a:rPr lang="nb-NO" sz="1100" dirty="0"/>
              <a:t>Tlf: 35 00 55 00 (Denne bemannes av DPS akutt-team fra 08:00-22:00. Fra 22:00-08:00 overføres telefonen til Forvakt. Forvakt kan kontakte bakvakt ved behov).</a:t>
            </a:r>
          </a:p>
          <a:p>
            <a:endParaRPr lang="nb-NO" sz="1100" dirty="0"/>
          </a:p>
          <a:p>
            <a:r>
              <a:rPr lang="nb-NO" sz="1100" dirty="0"/>
              <a:t>Taushetsplikt - informasjon som kan deles mellom aktører (prehospital, psykiatrien, politiet og kommunene)</a:t>
            </a:r>
          </a:p>
          <a:p>
            <a:r>
              <a:rPr lang="nb-NO" sz="1100" dirty="0"/>
              <a:t>Helsepersonell har en strengere lovbestemt taushetsplikt enn politiet har. I samhandlingssituasjoner må</a:t>
            </a:r>
          </a:p>
          <a:p>
            <a:r>
              <a:rPr lang="nb-NO" sz="1100" dirty="0"/>
              <a:t>allikevel informasjon deles. Dette vil bidra til økt trygghet både for pasient og personell. Følgende informasjon skal normalt gis:</a:t>
            </a:r>
          </a:p>
          <a:p>
            <a:endParaRPr lang="nb-NO" sz="1100" dirty="0"/>
          </a:p>
          <a:p>
            <a:r>
              <a:rPr lang="nb-NO" sz="1100" dirty="0"/>
              <a:t>• Pasientens navn og fødselsdato</a:t>
            </a:r>
          </a:p>
          <a:p>
            <a:r>
              <a:rPr lang="nb-NO" sz="1100" dirty="0"/>
              <a:t>• Bakgrunn for bistandsanmodning, aktuelle tilstand og nå-situasjon</a:t>
            </a:r>
          </a:p>
          <a:p>
            <a:r>
              <a:rPr lang="nb-NO" sz="1100" dirty="0"/>
              <a:t>• Relevant informasjon om tidligere atferd og andre aktuelle risikofaktorer spesielt med tanke på voldelig og truende atferd tidligere og nå (våpen?)</a:t>
            </a:r>
          </a:p>
          <a:p>
            <a:r>
              <a:rPr lang="nb-NO" sz="1100" dirty="0"/>
              <a:t>• Hente og avlevering sted</a:t>
            </a:r>
          </a:p>
          <a:p>
            <a:r>
              <a:rPr lang="nb-NO" sz="1100" dirty="0"/>
              <a:t>• Planlagt transportmåte og følgepersonell fra helsetjenesten</a:t>
            </a:r>
          </a:p>
          <a:p>
            <a:r>
              <a:rPr lang="nb-NO" sz="1100" dirty="0"/>
              <a:t>• Opplysninger om eventuelle barn og andre i familien som berøres av hentingen</a:t>
            </a:r>
          </a:p>
          <a:p>
            <a:r>
              <a:rPr lang="nb-NO" sz="1100" dirty="0"/>
              <a:t>• I tillegg oppgis opplysninger om pasienten og situasjonen som anses nødvendige for at oppdraget skal kunne gjennomføres forsvarlig og minst mulig inngripende for pasienten.</a:t>
            </a:r>
          </a:p>
          <a:p>
            <a:r>
              <a:rPr lang="nb-NO" sz="1100" dirty="0"/>
              <a:t>• Relevant informasjon fra kriseplan</a:t>
            </a:r>
          </a:p>
        </p:txBody>
      </p:sp>
      <p:pic>
        <p:nvPicPr>
          <p:cNvPr id="13" name="Bilde 12"/>
          <p:cNvPicPr>
            <a:picLocks noChangeAspect="1"/>
          </p:cNvPicPr>
          <p:nvPr/>
        </p:nvPicPr>
        <p:blipFill>
          <a:blip r:embed="rId5"/>
          <a:stretch>
            <a:fillRect/>
          </a:stretch>
        </p:blipFill>
        <p:spPr>
          <a:xfrm>
            <a:off x="5926015" y="323850"/>
            <a:ext cx="1152686" cy="219106"/>
          </a:xfrm>
          <a:prstGeom prst="rect">
            <a:avLst/>
          </a:prstGeom>
        </p:spPr>
      </p:pic>
      <p:pic>
        <p:nvPicPr>
          <p:cNvPr id="14" name="Bilde 13"/>
          <p:cNvPicPr>
            <a:picLocks noChangeAspect="1"/>
          </p:cNvPicPr>
          <p:nvPr/>
        </p:nvPicPr>
        <p:blipFill>
          <a:blip r:embed="rId6"/>
          <a:stretch>
            <a:fillRect/>
          </a:stretch>
        </p:blipFill>
        <p:spPr>
          <a:xfrm>
            <a:off x="418195" y="666751"/>
            <a:ext cx="5416629" cy="4186603"/>
          </a:xfrm>
          <a:prstGeom prst="rect">
            <a:avLst/>
          </a:prstGeom>
        </p:spPr>
      </p:pic>
    </p:spTree>
    <p:extLst>
      <p:ext uri="{BB962C8B-B14F-4D97-AF65-F5344CB8AC3E}">
        <p14:creationId xmlns:p14="http://schemas.microsoft.com/office/powerpoint/2010/main" val="3501690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7824842" y="1878480"/>
            <a:ext cx="3006970" cy="1277273"/>
          </a:xfrm>
          <a:prstGeom prst="rect">
            <a:avLst/>
          </a:prstGeom>
          <a:noFill/>
        </p:spPr>
        <p:txBody>
          <a:bodyPr wrap="square" rtlCol="0">
            <a:spAutoFit/>
          </a:bodyPr>
          <a:lstStyle/>
          <a:p>
            <a:endParaRPr lang="nb-NO" sz="1100" dirty="0"/>
          </a:p>
          <a:p>
            <a:r>
              <a:rPr lang="nb-NO" sz="1100" dirty="0"/>
              <a:t>LINK TIL BLIKSUND</a:t>
            </a:r>
          </a:p>
          <a:p>
            <a:endParaRPr lang="nb-NO" sz="1100" dirty="0"/>
          </a:p>
          <a:p>
            <a:r>
              <a:rPr lang="nb-NO" sz="1100" dirty="0"/>
              <a:t>NB: Legebil- legen og/eller AMK- legen må få vite om pasienter med brannskader på hals og i ansikt samt inhalasjonsskader da disse fort kan hovne opp i luftveiene.</a:t>
            </a:r>
          </a:p>
        </p:txBody>
      </p:sp>
      <p:pic>
        <p:nvPicPr>
          <p:cNvPr id="13" name="Bilde 12"/>
          <p:cNvPicPr>
            <a:picLocks noChangeAspect="1"/>
          </p:cNvPicPr>
          <p:nvPr/>
        </p:nvPicPr>
        <p:blipFill>
          <a:blip r:embed="rId5"/>
          <a:stretch>
            <a:fillRect/>
          </a:stretch>
        </p:blipFill>
        <p:spPr>
          <a:xfrm>
            <a:off x="7885950" y="1768927"/>
            <a:ext cx="1152686" cy="219106"/>
          </a:xfrm>
          <a:prstGeom prst="rect">
            <a:avLst/>
          </a:prstGeom>
        </p:spPr>
      </p:pic>
      <p:pic>
        <p:nvPicPr>
          <p:cNvPr id="3" name="Bilde 2"/>
          <p:cNvPicPr>
            <a:picLocks noChangeAspect="1"/>
          </p:cNvPicPr>
          <p:nvPr/>
        </p:nvPicPr>
        <p:blipFill>
          <a:blip r:embed="rId6"/>
          <a:stretch>
            <a:fillRect/>
          </a:stretch>
        </p:blipFill>
        <p:spPr>
          <a:xfrm>
            <a:off x="290147" y="510563"/>
            <a:ext cx="7192108" cy="5628934"/>
          </a:xfrm>
          <a:prstGeom prst="rect">
            <a:avLst/>
          </a:prstGeom>
        </p:spPr>
      </p:pic>
    </p:spTree>
    <p:extLst>
      <p:ext uri="{BB962C8B-B14F-4D97-AF65-F5344CB8AC3E}">
        <p14:creationId xmlns:p14="http://schemas.microsoft.com/office/powerpoint/2010/main" val="3117389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8028772" y="1613915"/>
            <a:ext cx="3006970" cy="600164"/>
          </a:xfrm>
          <a:prstGeom prst="rect">
            <a:avLst/>
          </a:prstGeom>
          <a:noFill/>
        </p:spPr>
        <p:txBody>
          <a:bodyPr wrap="square" rtlCol="0">
            <a:spAutoFit/>
          </a:bodyPr>
          <a:lstStyle/>
          <a:p>
            <a:endParaRPr lang="nb-NO" sz="1100" dirty="0"/>
          </a:p>
          <a:p>
            <a:r>
              <a:rPr lang="nb-NO" sz="1100" dirty="0"/>
              <a:t>Dykkerlege kan kontaktes ved behov for vurdering, via AMK Oslo.</a:t>
            </a:r>
          </a:p>
        </p:txBody>
      </p:sp>
      <p:pic>
        <p:nvPicPr>
          <p:cNvPr id="13" name="Bilde 12"/>
          <p:cNvPicPr>
            <a:picLocks noChangeAspect="1"/>
          </p:cNvPicPr>
          <p:nvPr/>
        </p:nvPicPr>
        <p:blipFill>
          <a:blip r:embed="rId5"/>
          <a:stretch>
            <a:fillRect/>
          </a:stretch>
        </p:blipFill>
        <p:spPr>
          <a:xfrm>
            <a:off x="8028772" y="1434901"/>
            <a:ext cx="1152686" cy="219106"/>
          </a:xfrm>
          <a:prstGeom prst="rect">
            <a:avLst/>
          </a:prstGeom>
        </p:spPr>
      </p:pic>
      <p:pic>
        <p:nvPicPr>
          <p:cNvPr id="4" name="Bilde 3"/>
          <p:cNvPicPr>
            <a:picLocks noChangeAspect="1"/>
          </p:cNvPicPr>
          <p:nvPr/>
        </p:nvPicPr>
        <p:blipFill rotWithShape="1">
          <a:blip r:embed="rId6"/>
          <a:srcRect r="53549" b="1181"/>
          <a:stretch/>
        </p:blipFill>
        <p:spPr>
          <a:xfrm>
            <a:off x="509955" y="599659"/>
            <a:ext cx="3235376" cy="5387903"/>
          </a:xfrm>
          <a:prstGeom prst="rect">
            <a:avLst/>
          </a:prstGeom>
        </p:spPr>
      </p:pic>
      <p:pic>
        <p:nvPicPr>
          <p:cNvPr id="6" name="Bilde 5"/>
          <p:cNvPicPr>
            <a:picLocks noChangeAspect="1"/>
          </p:cNvPicPr>
          <p:nvPr/>
        </p:nvPicPr>
        <p:blipFill>
          <a:blip r:embed="rId7"/>
          <a:stretch>
            <a:fillRect/>
          </a:stretch>
        </p:blipFill>
        <p:spPr>
          <a:xfrm>
            <a:off x="4254102" y="599660"/>
            <a:ext cx="3535883" cy="5409536"/>
          </a:xfrm>
          <a:prstGeom prst="rect">
            <a:avLst/>
          </a:prstGeom>
        </p:spPr>
      </p:pic>
    </p:spTree>
    <p:extLst>
      <p:ext uri="{BB962C8B-B14F-4D97-AF65-F5344CB8AC3E}">
        <p14:creationId xmlns:p14="http://schemas.microsoft.com/office/powerpoint/2010/main" val="3964713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7824842" y="1878480"/>
            <a:ext cx="3006970" cy="1954381"/>
          </a:xfrm>
          <a:prstGeom prst="rect">
            <a:avLst/>
          </a:prstGeom>
          <a:noFill/>
        </p:spPr>
        <p:txBody>
          <a:bodyPr wrap="square" rtlCol="0">
            <a:spAutoFit/>
          </a:bodyPr>
          <a:lstStyle/>
          <a:p>
            <a:endParaRPr lang="nb-NO" sz="1100" dirty="0"/>
          </a:p>
          <a:p>
            <a:r>
              <a:rPr lang="nb-NO" sz="1100" dirty="0"/>
              <a:t>A.10.02. Alle personer som har symptomer etter eksoseksponering eller som har vært utsatt for brannrøyk. skal vurderes av kompetent lege for trykkammer (CO-gass) eller antidot (cyanid). Husk at ambulansen kan måle CO (karbonmonoksid)</a:t>
            </a:r>
          </a:p>
          <a:p>
            <a:endParaRPr lang="nb-NO" sz="1100" dirty="0"/>
          </a:p>
          <a:p>
            <a:r>
              <a:rPr lang="nb-NO" sz="1100" dirty="0"/>
              <a:t>Andre gasser/kjemikalier etc.: Vurder varsling av CBRNE- senteret. Varsling gjennom OUS- Ullevål Akuttmottak: Tlf 23 25 61 51 (Hurtigknapp på ICCS: Trykktank). </a:t>
            </a:r>
          </a:p>
        </p:txBody>
      </p:sp>
      <p:pic>
        <p:nvPicPr>
          <p:cNvPr id="13" name="Bilde 12"/>
          <p:cNvPicPr>
            <a:picLocks noChangeAspect="1"/>
          </p:cNvPicPr>
          <p:nvPr/>
        </p:nvPicPr>
        <p:blipFill>
          <a:blip r:embed="rId5"/>
          <a:stretch>
            <a:fillRect/>
          </a:stretch>
        </p:blipFill>
        <p:spPr>
          <a:xfrm>
            <a:off x="7885950" y="1768927"/>
            <a:ext cx="1152686" cy="219106"/>
          </a:xfrm>
          <a:prstGeom prst="rect">
            <a:avLst/>
          </a:prstGeom>
        </p:spPr>
      </p:pic>
      <p:pic>
        <p:nvPicPr>
          <p:cNvPr id="4" name="Bilde 3"/>
          <p:cNvPicPr>
            <a:picLocks noChangeAspect="1"/>
          </p:cNvPicPr>
          <p:nvPr/>
        </p:nvPicPr>
        <p:blipFill>
          <a:blip r:embed="rId6"/>
          <a:stretch>
            <a:fillRect/>
          </a:stretch>
        </p:blipFill>
        <p:spPr>
          <a:xfrm>
            <a:off x="324187" y="314199"/>
            <a:ext cx="7362730" cy="5683107"/>
          </a:xfrm>
          <a:prstGeom prst="rect">
            <a:avLst/>
          </a:prstGeom>
        </p:spPr>
      </p:pic>
    </p:spTree>
    <p:extLst>
      <p:ext uri="{BB962C8B-B14F-4D97-AF65-F5344CB8AC3E}">
        <p14:creationId xmlns:p14="http://schemas.microsoft.com/office/powerpoint/2010/main" val="3389316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3"/>
          <a:stretch>
            <a:fillRect/>
          </a:stretch>
        </p:blipFill>
        <p:spPr>
          <a:xfrm>
            <a:off x="9821007" y="6284848"/>
            <a:ext cx="2207065" cy="573152"/>
          </a:xfrm>
          <a:prstGeom prst="rect">
            <a:avLst/>
          </a:prstGeom>
        </p:spPr>
      </p:pic>
      <p:pic>
        <p:nvPicPr>
          <p:cNvPr id="13" name="Bilde 12"/>
          <p:cNvPicPr>
            <a:picLocks noChangeAspect="1"/>
          </p:cNvPicPr>
          <p:nvPr/>
        </p:nvPicPr>
        <p:blipFill>
          <a:blip r:embed="rId4"/>
          <a:stretch>
            <a:fillRect/>
          </a:stretch>
        </p:blipFill>
        <p:spPr>
          <a:xfrm>
            <a:off x="8290079" y="441911"/>
            <a:ext cx="1152686" cy="219106"/>
          </a:xfrm>
          <a:prstGeom prst="rect">
            <a:avLst/>
          </a:prstGeom>
        </p:spPr>
      </p:pic>
      <p:sp>
        <p:nvSpPr>
          <p:cNvPr id="10" name="Rektangel 9"/>
          <p:cNvSpPr/>
          <p:nvPr/>
        </p:nvSpPr>
        <p:spPr>
          <a:xfrm>
            <a:off x="8290078" y="739440"/>
            <a:ext cx="3901921" cy="5909310"/>
          </a:xfrm>
          <a:prstGeom prst="rect">
            <a:avLst/>
          </a:prstGeom>
        </p:spPr>
        <p:txBody>
          <a:bodyPr wrap="square">
            <a:spAutoFit/>
          </a:bodyPr>
          <a:lstStyle/>
          <a:p>
            <a:r>
              <a:rPr lang="nb-NO" sz="1050" dirty="0"/>
              <a:t>LINK TIL BLIKSUND </a:t>
            </a:r>
          </a:p>
          <a:p>
            <a:r>
              <a:rPr lang="nb-NO" sz="1050" dirty="0"/>
              <a:t>A.11.17: Gjelder også for skogsarbeid ulykke (ulykke i forbindelse med tre-felling etc.) Skal alltid oppfattes som alvorlig, og minst to ressurser skal alltid aktiveres. Luftambulanse påkrevd</a:t>
            </a:r>
          </a:p>
          <a:p>
            <a:r>
              <a:rPr lang="nb-NO" sz="1050" dirty="0"/>
              <a:t>A.11.07 .Dersom det foreligger massiv blødning fra overarm, lår eller rett nedenfor kneet </a:t>
            </a:r>
            <a:r>
              <a:rPr lang="nb-NO" sz="1050" i="1" dirty="0"/>
              <a:t>kan</a:t>
            </a:r>
            <a:r>
              <a:rPr lang="nb-NO" sz="1050" dirty="0"/>
              <a:t> profesjonell turnike anlegges hvis lokal kompresjon ikke er tilstrekkelig for å stanse blødning.</a:t>
            </a:r>
          </a:p>
          <a:p>
            <a:endParaRPr lang="nb-NO" sz="1050" dirty="0"/>
          </a:p>
          <a:p>
            <a:r>
              <a:rPr lang="nb-NO" sz="1050" dirty="0"/>
              <a:t>Brudd skal ikke forsøkes reponert av innringer eller førstehjelpspersonell. </a:t>
            </a:r>
          </a:p>
          <a:p>
            <a:endParaRPr lang="nb-NO" sz="1050" dirty="0"/>
          </a:p>
          <a:p>
            <a:r>
              <a:rPr lang="nb-NO" sz="1050" dirty="0"/>
              <a:t>Råd ved brudd: Råd om smertestillende kan gis til pasienter med skjelettsmerter -særlig med lang kjøretid til pasient. </a:t>
            </a:r>
          </a:p>
          <a:p>
            <a:endParaRPr lang="nb-NO" sz="1050" dirty="0"/>
          </a:p>
          <a:p>
            <a:r>
              <a:rPr lang="nb-NO" sz="1050" dirty="0"/>
              <a:t>Gi Paracetamol tabletter a 500 mg i forhold til tabellen under. Husk å gi beskjed til ambulansen slik at ikke pasienten får Paracetamol 2 ganger </a:t>
            </a:r>
          </a:p>
          <a:p>
            <a:r>
              <a:rPr lang="nb-NO" sz="1050" dirty="0"/>
              <a:t>Vekt Dose </a:t>
            </a:r>
          </a:p>
          <a:p>
            <a:r>
              <a:rPr lang="nb-NO" sz="1050" dirty="0"/>
              <a:t>25-34 kg 750 mg (1,5 </a:t>
            </a:r>
            <a:r>
              <a:rPr lang="nb-NO" sz="1050" dirty="0" err="1"/>
              <a:t>tbl</a:t>
            </a:r>
            <a:r>
              <a:rPr lang="nb-NO" sz="1050" dirty="0"/>
              <a:t>.)</a:t>
            </a:r>
          </a:p>
          <a:p>
            <a:r>
              <a:rPr lang="nb-NO" sz="1050" dirty="0"/>
              <a:t>35-39 kg 1000 mg (2 </a:t>
            </a:r>
            <a:r>
              <a:rPr lang="nb-NO" sz="1050" dirty="0" err="1"/>
              <a:t>tbl</a:t>
            </a:r>
            <a:r>
              <a:rPr lang="nb-NO" sz="1050" dirty="0"/>
              <a:t>.)</a:t>
            </a:r>
          </a:p>
          <a:p>
            <a:r>
              <a:rPr lang="nb-NO" sz="1050" dirty="0"/>
              <a:t>40-49 kg 1250 mg (2,5 </a:t>
            </a:r>
            <a:r>
              <a:rPr lang="nb-NO" sz="1050" dirty="0" err="1"/>
              <a:t>tbl</a:t>
            </a:r>
            <a:r>
              <a:rPr lang="nb-NO" sz="1050" dirty="0"/>
              <a:t>.)</a:t>
            </a:r>
          </a:p>
          <a:p>
            <a:r>
              <a:rPr lang="nb-NO" sz="1050" dirty="0"/>
              <a:t>50-59 kg 1500 mg (3 </a:t>
            </a:r>
            <a:r>
              <a:rPr lang="nb-NO" sz="1050" dirty="0" err="1"/>
              <a:t>tbl</a:t>
            </a:r>
            <a:r>
              <a:rPr lang="nb-NO" sz="1050" dirty="0"/>
              <a:t>.)</a:t>
            </a:r>
          </a:p>
          <a:p>
            <a:r>
              <a:rPr lang="nb-NO" sz="1050" dirty="0"/>
              <a:t>over 60 kg 2000 mg ( 4 </a:t>
            </a:r>
            <a:r>
              <a:rPr lang="nb-NO" sz="1050" dirty="0" err="1"/>
              <a:t>tbl</a:t>
            </a:r>
            <a:r>
              <a:rPr lang="nb-NO" sz="1050" dirty="0"/>
              <a:t>.)</a:t>
            </a:r>
          </a:p>
          <a:p>
            <a:endParaRPr lang="nb-NO" sz="1050" dirty="0"/>
          </a:p>
          <a:p>
            <a:r>
              <a:rPr lang="nb-NO" sz="1050" dirty="0"/>
              <a:t>LINK TIL BLIKSUND </a:t>
            </a:r>
          </a:p>
          <a:p>
            <a:endParaRPr lang="nb-NO" sz="1050" dirty="0"/>
          </a:p>
          <a:p>
            <a:r>
              <a:rPr lang="nb-NO" sz="1050" dirty="0"/>
              <a:t>FASTTRACK: For pasienter med fraktur øvre femur: </a:t>
            </a:r>
          </a:p>
          <a:p>
            <a:r>
              <a:rPr lang="nb-NO" sz="1050" dirty="0"/>
              <a:t>Mål for pasienten: </a:t>
            </a:r>
          </a:p>
          <a:p>
            <a:r>
              <a:rPr lang="nb-NO" sz="1050" dirty="0"/>
              <a:t>•Rask avklaring av tilstand og eventuelt operasjon innen 24 (48) timer</a:t>
            </a:r>
          </a:p>
          <a:p>
            <a:r>
              <a:rPr lang="nb-NO" sz="1050" dirty="0"/>
              <a:t>•God smertelindring</a:t>
            </a:r>
          </a:p>
          <a:p>
            <a:endParaRPr lang="nb-NO" sz="1050" dirty="0"/>
          </a:p>
          <a:p>
            <a:r>
              <a:rPr lang="nb-NO" sz="1050" dirty="0"/>
              <a:t>Beslutningsstøtte: </a:t>
            </a:r>
          </a:p>
          <a:p>
            <a:pPr marL="171450" indent="-171450">
              <a:buFont typeface="Arial" panose="020B0604020202020204" pitchFamily="34" charset="0"/>
              <a:buChar char="•"/>
            </a:pPr>
            <a:r>
              <a:rPr lang="nb-NO" sz="1050" dirty="0"/>
              <a:t>Ort./LIS lege dersom ambulansepersonell ønsker avklaring mht bruddtegn.</a:t>
            </a:r>
          </a:p>
          <a:p>
            <a:pPr marL="171450" indent="-171450">
              <a:buFont typeface="Arial" panose="020B0604020202020204" pitchFamily="34" charset="0"/>
              <a:buChar char="•"/>
            </a:pPr>
            <a:r>
              <a:rPr lang="nb-NO" sz="1050" dirty="0"/>
              <a:t>AMK-lege for smertelindring utover systemdelegering</a:t>
            </a:r>
          </a:p>
        </p:txBody>
      </p:sp>
      <p:pic>
        <p:nvPicPr>
          <p:cNvPr id="2" name="Bilde 1"/>
          <p:cNvPicPr>
            <a:picLocks noChangeAspect="1"/>
          </p:cNvPicPr>
          <p:nvPr/>
        </p:nvPicPr>
        <p:blipFill>
          <a:blip r:embed="rId5"/>
          <a:stretch>
            <a:fillRect/>
          </a:stretch>
        </p:blipFill>
        <p:spPr>
          <a:xfrm>
            <a:off x="332469" y="356666"/>
            <a:ext cx="7887734" cy="6114472"/>
          </a:xfrm>
          <a:prstGeom prst="rect">
            <a:avLst/>
          </a:prstGeom>
        </p:spPr>
      </p:pic>
    </p:spTree>
    <p:extLst>
      <p:ext uri="{BB962C8B-B14F-4D97-AF65-F5344CB8AC3E}">
        <p14:creationId xmlns:p14="http://schemas.microsoft.com/office/powerpoint/2010/main" val="1644996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CF27AC-03C1-DCA6-9A26-7439659A5B23}"/>
              </a:ext>
            </a:extLst>
          </p:cNvPr>
          <p:cNvSpPr>
            <a:spLocks noGrp="1"/>
          </p:cNvSpPr>
          <p:nvPr>
            <p:ph type="title"/>
          </p:nvPr>
        </p:nvSpPr>
        <p:spPr>
          <a:xfrm>
            <a:off x="472440" y="294678"/>
            <a:ext cx="10515600" cy="1325563"/>
          </a:xfrm>
        </p:spPr>
        <p:txBody>
          <a:bodyPr>
            <a:normAutofit/>
          </a:bodyPr>
          <a:lstStyle/>
          <a:p>
            <a:r>
              <a:rPr lang="nb-NO" sz="3600" dirty="0">
                <a:solidFill>
                  <a:schemeClr val="tx2">
                    <a:lumMod val="60000"/>
                    <a:lumOff val="40000"/>
                  </a:schemeClr>
                </a:solidFill>
                <a:latin typeface="+mn-lt"/>
              </a:rPr>
              <a:t>Revisjon 5.0 / 5.1 (2021 – 2024)</a:t>
            </a:r>
            <a:endParaRPr lang="nb-NO" sz="3600" dirty="0"/>
          </a:p>
        </p:txBody>
      </p:sp>
      <p:sp>
        <p:nvSpPr>
          <p:cNvPr id="3" name="Plassholder for innhold 2">
            <a:extLst>
              <a:ext uri="{FF2B5EF4-FFF2-40B4-BE49-F238E27FC236}">
                <a16:creationId xmlns:a16="http://schemas.microsoft.com/office/drawing/2014/main" id="{2D057763-4797-F011-C973-AEEEB708ED1C}"/>
              </a:ext>
            </a:extLst>
          </p:cNvPr>
          <p:cNvSpPr>
            <a:spLocks noGrp="1"/>
          </p:cNvSpPr>
          <p:nvPr>
            <p:ph idx="1"/>
          </p:nvPr>
        </p:nvSpPr>
        <p:spPr>
          <a:xfrm>
            <a:off x="472440" y="1536867"/>
            <a:ext cx="10856495" cy="4351338"/>
          </a:xfrm>
        </p:spPr>
        <p:txBody>
          <a:bodyPr>
            <a:normAutofit/>
          </a:bodyPr>
          <a:lstStyle/>
          <a:p>
            <a:r>
              <a:rPr lang="nb-NO" sz="2400" dirty="0">
                <a:solidFill>
                  <a:schemeClr val="tx2">
                    <a:lumMod val="75000"/>
                  </a:schemeClr>
                </a:solidFill>
              </a:rPr>
              <a:t>5.0 / 5.1 er en enkel digitalløsning som er laget i påvente av AMK-IKT.</a:t>
            </a:r>
          </a:p>
          <a:p>
            <a:endParaRPr lang="nb-NO" sz="2400" dirty="0">
              <a:solidFill>
                <a:schemeClr val="tx2">
                  <a:lumMod val="75000"/>
                </a:schemeClr>
              </a:solidFill>
            </a:endParaRPr>
          </a:p>
          <a:p>
            <a:r>
              <a:rPr lang="nb-NO" sz="2400" dirty="0">
                <a:solidFill>
                  <a:schemeClr val="tx2">
                    <a:lumMod val="75000"/>
                  </a:schemeClr>
                </a:solidFill>
              </a:rPr>
              <a:t>NIMN skal integreres i det nye systemet.</a:t>
            </a:r>
          </a:p>
          <a:p>
            <a:endParaRPr lang="nb-NO" sz="2400" dirty="0">
              <a:solidFill>
                <a:schemeClr val="tx2">
                  <a:lumMod val="75000"/>
                </a:schemeClr>
              </a:solidFill>
            </a:endParaRPr>
          </a:p>
          <a:p>
            <a:r>
              <a:rPr lang="nb-NO" sz="2400" dirty="0">
                <a:solidFill>
                  <a:schemeClr val="tx2">
                    <a:lumMod val="75000"/>
                  </a:schemeClr>
                </a:solidFill>
              </a:rPr>
              <a:t>2 representanter fra AMK-IKT har deltatt på møtene i redaksjonsrådet.</a:t>
            </a:r>
          </a:p>
          <a:p>
            <a:endParaRPr lang="nb-NO" sz="2400" dirty="0">
              <a:solidFill>
                <a:schemeClr val="tx2">
                  <a:lumMod val="75000"/>
                </a:schemeClr>
              </a:solidFill>
            </a:endParaRPr>
          </a:p>
          <a:p>
            <a:r>
              <a:rPr lang="nb-NO" sz="2400" dirty="0">
                <a:solidFill>
                  <a:schemeClr val="tx2">
                    <a:lumMod val="75000"/>
                  </a:schemeClr>
                </a:solidFill>
              </a:rPr>
              <a:t>Etter nytt system er på plass, kan PDF-en brukes som back-up på en frittstående PC.</a:t>
            </a:r>
          </a:p>
          <a:p>
            <a:endParaRPr lang="nb-NO" sz="2400" dirty="0">
              <a:solidFill>
                <a:schemeClr val="tx2">
                  <a:lumMod val="75000"/>
                </a:schemeClr>
              </a:solidFill>
            </a:endParaRPr>
          </a:p>
          <a:p>
            <a:r>
              <a:rPr lang="nb-NO" sz="2400" dirty="0">
                <a:solidFill>
                  <a:schemeClr val="tx2">
                    <a:lumMod val="75000"/>
                  </a:schemeClr>
                </a:solidFill>
              </a:rPr>
              <a:t>5.0 / 5.1 er ikke laget i papirversjon.</a:t>
            </a:r>
          </a:p>
          <a:p>
            <a:pPr marL="0" indent="0">
              <a:buNone/>
            </a:pPr>
            <a:endParaRPr lang="nb-NO" dirty="0">
              <a:solidFill>
                <a:srgbClr val="002060"/>
              </a:solidFill>
            </a:endParaRPr>
          </a:p>
          <a:p>
            <a:pPr marL="0" indent="0">
              <a:buNone/>
            </a:pPr>
            <a:endParaRPr lang="nb-NO" dirty="0"/>
          </a:p>
        </p:txBody>
      </p:sp>
      <p:pic>
        <p:nvPicPr>
          <p:cNvPr id="4" name="Bilde 3">
            <a:extLst>
              <a:ext uri="{FF2B5EF4-FFF2-40B4-BE49-F238E27FC236}">
                <a16:creationId xmlns:a16="http://schemas.microsoft.com/office/drawing/2014/main" id="{8C9C053B-A69B-8DB8-DF15-2DD8A9B3DC63}"/>
              </a:ext>
            </a:extLst>
          </p:cNvPr>
          <p:cNvPicPr>
            <a:picLocks noChangeAspect="1"/>
          </p:cNvPicPr>
          <p:nvPr/>
        </p:nvPicPr>
        <p:blipFill>
          <a:blip r:embed="rId2"/>
          <a:stretch>
            <a:fillRect/>
          </a:stretch>
        </p:blipFill>
        <p:spPr>
          <a:xfrm>
            <a:off x="2" y="6587730"/>
            <a:ext cx="1237127" cy="279108"/>
          </a:xfrm>
          <a:prstGeom prst="rect">
            <a:avLst/>
          </a:prstGeom>
        </p:spPr>
      </p:pic>
    </p:spTree>
    <p:extLst>
      <p:ext uri="{BB962C8B-B14F-4D97-AF65-F5344CB8AC3E}">
        <p14:creationId xmlns:p14="http://schemas.microsoft.com/office/powerpoint/2010/main" val="1676613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3"/>
          <a:stretch>
            <a:fillRect/>
          </a:stretch>
        </p:blipFill>
        <p:spPr>
          <a:xfrm>
            <a:off x="9821007" y="6284848"/>
            <a:ext cx="2207065" cy="573152"/>
          </a:xfrm>
          <a:prstGeom prst="rect">
            <a:avLst/>
          </a:prstGeom>
        </p:spPr>
      </p:pic>
      <p:pic>
        <p:nvPicPr>
          <p:cNvPr id="13" name="Bilde 12"/>
          <p:cNvPicPr>
            <a:picLocks noChangeAspect="1"/>
          </p:cNvPicPr>
          <p:nvPr/>
        </p:nvPicPr>
        <p:blipFill>
          <a:blip r:embed="rId4"/>
          <a:stretch>
            <a:fillRect/>
          </a:stretch>
        </p:blipFill>
        <p:spPr>
          <a:xfrm>
            <a:off x="8126151" y="2061284"/>
            <a:ext cx="1152686" cy="219106"/>
          </a:xfrm>
          <a:prstGeom prst="rect">
            <a:avLst/>
          </a:prstGeom>
        </p:spPr>
      </p:pic>
      <p:sp>
        <p:nvSpPr>
          <p:cNvPr id="10" name="Rektangel 9"/>
          <p:cNvSpPr/>
          <p:nvPr/>
        </p:nvSpPr>
        <p:spPr>
          <a:xfrm>
            <a:off x="8126151" y="2341708"/>
            <a:ext cx="3901921" cy="253916"/>
          </a:xfrm>
          <a:prstGeom prst="rect">
            <a:avLst/>
          </a:prstGeom>
        </p:spPr>
        <p:txBody>
          <a:bodyPr wrap="square">
            <a:spAutoFit/>
          </a:bodyPr>
          <a:lstStyle/>
          <a:p>
            <a:r>
              <a:rPr lang="nb-NO" sz="1050" dirty="0"/>
              <a:t>LINK TIL BLIKSUND: Varsling og bruk av sykehusleger </a:t>
            </a:r>
          </a:p>
        </p:txBody>
      </p:sp>
      <p:pic>
        <p:nvPicPr>
          <p:cNvPr id="3" name="Bilde 2"/>
          <p:cNvPicPr>
            <a:picLocks noChangeAspect="1"/>
          </p:cNvPicPr>
          <p:nvPr/>
        </p:nvPicPr>
        <p:blipFill>
          <a:blip r:embed="rId5"/>
          <a:stretch>
            <a:fillRect/>
          </a:stretch>
        </p:blipFill>
        <p:spPr>
          <a:xfrm>
            <a:off x="443358" y="323159"/>
            <a:ext cx="7693328" cy="5961689"/>
          </a:xfrm>
          <a:prstGeom prst="rect">
            <a:avLst/>
          </a:prstGeom>
        </p:spPr>
      </p:pic>
    </p:spTree>
    <p:extLst>
      <p:ext uri="{BB962C8B-B14F-4D97-AF65-F5344CB8AC3E}">
        <p14:creationId xmlns:p14="http://schemas.microsoft.com/office/powerpoint/2010/main" val="27799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7830115" y="545193"/>
            <a:ext cx="2791572" cy="430887"/>
          </a:xfrm>
          <a:prstGeom prst="rect">
            <a:avLst/>
          </a:prstGeom>
          <a:noFill/>
        </p:spPr>
        <p:txBody>
          <a:bodyPr wrap="square" rtlCol="0">
            <a:spAutoFit/>
          </a:bodyPr>
          <a:lstStyle/>
          <a:p>
            <a:r>
              <a:rPr lang="nb-NO" sz="1100" dirty="0"/>
              <a:t>LINK TIL BLIKSUND</a:t>
            </a:r>
          </a:p>
          <a:p>
            <a:endParaRPr lang="nb-NO" sz="1100" dirty="0"/>
          </a:p>
        </p:txBody>
      </p:sp>
      <p:pic>
        <p:nvPicPr>
          <p:cNvPr id="13" name="Bilde 12"/>
          <p:cNvPicPr>
            <a:picLocks noChangeAspect="1"/>
          </p:cNvPicPr>
          <p:nvPr/>
        </p:nvPicPr>
        <p:blipFill>
          <a:blip r:embed="rId5"/>
          <a:stretch>
            <a:fillRect/>
          </a:stretch>
        </p:blipFill>
        <p:spPr>
          <a:xfrm>
            <a:off x="7899874" y="305291"/>
            <a:ext cx="1152686" cy="219106"/>
          </a:xfrm>
          <a:prstGeom prst="rect">
            <a:avLst/>
          </a:prstGeom>
        </p:spPr>
      </p:pic>
      <p:pic>
        <p:nvPicPr>
          <p:cNvPr id="8" name="Bilde 7"/>
          <p:cNvPicPr>
            <a:picLocks noChangeAspect="1"/>
          </p:cNvPicPr>
          <p:nvPr/>
        </p:nvPicPr>
        <p:blipFill>
          <a:blip r:embed="rId6"/>
          <a:stretch>
            <a:fillRect/>
          </a:stretch>
        </p:blipFill>
        <p:spPr>
          <a:xfrm>
            <a:off x="458642" y="340309"/>
            <a:ext cx="7300593" cy="5685013"/>
          </a:xfrm>
          <a:prstGeom prst="rect">
            <a:avLst/>
          </a:prstGeom>
        </p:spPr>
      </p:pic>
      <p:sp>
        <p:nvSpPr>
          <p:cNvPr id="6" name="Rektangel 5"/>
          <p:cNvSpPr/>
          <p:nvPr/>
        </p:nvSpPr>
        <p:spPr>
          <a:xfrm>
            <a:off x="7830115" y="245159"/>
            <a:ext cx="4189165" cy="5570756"/>
          </a:xfrm>
          <a:prstGeom prst="rect">
            <a:avLst/>
          </a:prstGeom>
        </p:spPr>
        <p:txBody>
          <a:bodyPr wrap="square">
            <a:spAutoFit/>
          </a:bodyPr>
          <a:lstStyle/>
          <a:p>
            <a:endParaRPr lang="nb-NO" dirty="0"/>
          </a:p>
          <a:p>
            <a:endParaRPr lang="nb-NO" dirty="0"/>
          </a:p>
          <a:p>
            <a:endParaRPr lang="nb-NO" sz="1200" dirty="0"/>
          </a:p>
          <a:p>
            <a:r>
              <a:rPr lang="nb-NO" sz="1100" dirty="0"/>
              <a:t>Alle akuttkriterier må utelukkes før det vurderes om pasienten er død.</a:t>
            </a:r>
          </a:p>
          <a:p>
            <a:r>
              <a:rPr lang="nb-NO" sz="1100" dirty="0"/>
              <a:t>Sikkert/sikre DØDSTEGN må verifiseres, dersom pasienten skal erklæres død per telefon: </a:t>
            </a:r>
          </a:p>
          <a:p>
            <a:r>
              <a:rPr lang="nb-NO" sz="1100" dirty="0"/>
              <a:t>• Inntrådt dødsstivhet (Stivhet i kjeve, hals, armer)</a:t>
            </a:r>
          </a:p>
          <a:p>
            <a:endParaRPr lang="nb-NO" sz="1100" dirty="0"/>
          </a:p>
          <a:p>
            <a:r>
              <a:rPr lang="nb-NO" sz="1100" dirty="0"/>
              <a:t>Forutsetninger for ikke å starte telefon-HLR </a:t>
            </a:r>
          </a:p>
          <a:p>
            <a:r>
              <a:rPr lang="nb-NO" sz="1100" dirty="0"/>
              <a:t>• HLR-minus i kjernejournal </a:t>
            </a:r>
          </a:p>
          <a:p>
            <a:r>
              <a:rPr lang="nb-NO" sz="1100" dirty="0"/>
              <a:t>• Sikker dokumentasjon på en dødelig sykdom i sluttstadiet </a:t>
            </a:r>
          </a:p>
          <a:p>
            <a:r>
              <a:rPr lang="nb-NO" sz="1100" dirty="0"/>
              <a:t>• Kroppen eller hodet er traumatisk ødelagt, ingen livstegn </a:t>
            </a:r>
          </a:p>
          <a:p>
            <a:r>
              <a:rPr lang="nb-NO" sz="1100" dirty="0"/>
              <a:t>• Sikker dødsstivhet («</a:t>
            </a:r>
            <a:r>
              <a:rPr lang="nb-NO" sz="1100" dirty="0" err="1"/>
              <a:t>kjevelås</a:t>
            </a:r>
            <a:r>
              <a:rPr lang="nb-NO" sz="1100" dirty="0"/>
              <a:t>», stivhet i hals, stivhet i armer) VED NORMOTERMI </a:t>
            </a:r>
          </a:p>
          <a:p>
            <a:r>
              <a:rPr lang="nb-NO" sz="1100" dirty="0"/>
              <a:t>• Sikre dødsflekker VED NORMOTERMI I ALLE ANDRE TILFELLER SKAL DET STARTES HLR </a:t>
            </a:r>
          </a:p>
          <a:p>
            <a:endParaRPr lang="nb-NO" sz="1100" dirty="0"/>
          </a:p>
          <a:p>
            <a:r>
              <a:rPr lang="nb-NO" sz="1100" dirty="0"/>
              <a:t>Sikkert forventet dødsfall UTENFOR INSTITUSJON: </a:t>
            </a:r>
          </a:p>
          <a:p>
            <a:r>
              <a:rPr lang="nb-NO" sz="1100" dirty="0"/>
              <a:t>• Varsle lege, spør når lege kan dra dit. Lege er ikke forpliktet til å komme raskt. </a:t>
            </a:r>
          </a:p>
          <a:p>
            <a:r>
              <a:rPr lang="nb-NO" sz="1100" dirty="0"/>
              <a:t>• Varsle begravelsesbyrå eller anmode tilstedeværende om å ta kontakt med byrå. Byrå kan også hente lik som ligger skjermet utendørs. </a:t>
            </a:r>
          </a:p>
          <a:p>
            <a:r>
              <a:rPr lang="nb-NO" sz="1100" dirty="0"/>
              <a:t>• Hjemmetjeneste anmodes gjennom LVS om å bistå pårørende hvis behov. Ambulanse kan unntaksvis benyttes som krisestøtte. </a:t>
            </a:r>
          </a:p>
          <a:p>
            <a:endParaRPr lang="nb-NO" sz="1100" dirty="0"/>
          </a:p>
          <a:p>
            <a:r>
              <a:rPr lang="nb-NO" sz="1100" dirty="0"/>
              <a:t>Unaturlig dødsfall </a:t>
            </a:r>
          </a:p>
          <a:p>
            <a:r>
              <a:rPr lang="nb-NO" sz="1100" dirty="0"/>
              <a:t>• Definisjon: Funn av ukjent lik, plutselig uventet død, ulykkes død, narkotikadød, selvmord, mord </a:t>
            </a:r>
          </a:p>
          <a:p>
            <a:r>
              <a:rPr lang="nb-NO" sz="1100" dirty="0"/>
              <a:t>• Lege har varslingsplikt til Politiet, men AMK bør utføre denne varslingen, da det ikke foreligger krav om oppmøtetid for lege </a:t>
            </a:r>
          </a:p>
        </p:txBody>
      </p:sp>
    </p:spTree>
    <p:extLst>
      <p:ext uri="{BB962C8B-B14F-4D97-AF65-F5344CB8AC3E}">
        <p14:creationId xmlns:p14="http://schemas.microsoft.com/office/powerpoint/2010/main" val="2641637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13" name="Bilde 12"/>
          <p:cNvPicPr>
            <a:picLocks noChangeAspect="1"/>
          </p:cNvPicPr>
          <p:nvPr/>
        </p:nvPicPr>
        <p:blipFill>
          <a:blip r:embed="rId5"/>
          <a:stretch>
            <a:fillRect/>
          </a:stretch>
        </p:blipFill>
        <p:spPr>
          <a:xfrm>
            <a:off x="7899874" y="610581"/>
            <a:ext cx="1152686" cy="219106"/>
          </a:xfrm>
          <a:prstGeom prst="rect">
            <a:avLst/>
          </a:prstGeom>
        </p:spPr>
      </p:pic>
      <p:pic>
        <p:nvPicPr>
          <p:cNvPr id="3" name="Bilde 2"/>
          <p:cNvPicPr>
            <a:picLocks noChangeAspect="1"/>
          </p:cNvPicPr>
          <p:nvPr/>
        </p:nvPicPr>
        <p:blipFill>
          <a:blip r:embed="rId6"/>
          <a:stretch>
            <a:fillRect/>
          </a:stretch>
        </p:blipFill>
        <p:spPr>
          <a:xfrm>
            <a:off x="290990" y="395654"/>
            <a:ext cx="7245042" cy="5608288"/>
          </a:xfrm>
          <a:prstGeom prst="rect">
            <a:avLst/>
          </a:prstGeom>
        </p:spPr>
      </p:pic>
      <p:sp>
        <p:nvSpPr>
          <p:cNvPr id="4" name="Rektangel 3"/>
          <p:cNvSpPr/>
          <p:nvPr/>
        </p:nvSpPr>
        <p:spPr>
          <a:xfrm>
            <a:off x="7825838" y="1565030"/>
            <a:ext cx="3950091" cy="1200329"/>
          </a:xfrm>
          <a:prstGeom prst="rect">
            <a:avLst/>
          </a:prstGeom>
        </p:spPr>
        <p:txBody>
          <a:bodyPr wrap="square">
            <a:spAutoFit/>
          </a:bodyPr>
          <a:lstStyle/>
          <a:p>
            <a:r>
              <a:rPr lang="nb-NO" dirty="0"/>
              <a:t>A.22.04. A.22.11; Forstås som frostanfall/frostrier </a:t>
            </a:r>
          </a:p>
          <a:p>
            <a:r>
              <a:rPr lang="nb-NO" dirty="0"/>
              <a:t>H 22.05 Har /har hatt frostanfall--&gt; RØD hastegrad.</a:t>
            </a:r>
          </a:p>
        </p:txBody>
      </p:sp>
    </p:spTree>
    <p:extLst>
      <p:ext uri="{BB962C8B-B14F-4D97-AF65-F5344CB8AC3E}">
        <p14:creationId xmlns:p14="http://schemas.microsoft.com/office/powerpoint/2010/main" val="4165809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13" name="Bilde 12"/>
          <p:cNvPicPr>
            <a:picLocks noChangeAspect="1"/>
          </p:cNvPicPr>
          <p:nvPr/>
        </p:nvPicPr>
        <p:blipFill>
          <a:blip r:embed="rId5"/>
          <a:stretch>
            <a:fillRect/>
          </a:stretch>
        </p:blipFill>
        <p:spPr>
          <a:xfrm>
            <a:off x="7899874" y="610581"/>
            <a:ext cx="1152686" cy="219106"/>
          </a:xfrm>
          <a:prstGeom prst="rect">
            <a:avLst/>
          </a:prstGeom>
        </p:spPr>
      </p:pic>
      <p:pic>
        <p:nvPicPr>
          <p:cNvPr id="4" name="Bilde 3"/>
          <p:cNvPicPr>
            <a:picLocks noChangeAspect="1"/>
          </p:cNvPicPr>
          <p:nvPr/>
        </p:nvPicPr>
        <p:blipFill>
          <a:blip r:embed="rId6"/>
          <a:stretch>
            <a:fillRect/>
          </a:stretch>
        </p:blipFill>
        <p:spPr>
          <a:xfrm>
            <a:off x="390529" y="254289"/>
            <a:ext cx="7396093" cy="5777233"/>
          </a:xfrm>
          <a:prstGeom prst="rect">
            <a:avLst/>
          </a:prstGeom>
        </p:spPr>
      </p:pic>
      <p:sp>
        <p:nvSpPr>
          <p:cNvPr id="3" name="TekstSylinder 2">
            <a:extLst>
              <a:ext uri="{FF2B5EF4-FFF2-40B4-BE49-F238E27FC236}">
                <a16:creationId xmlns:a16="http://schemas.microsoft.com/office/drawing/2014/main" id="{C5285A04-0B33-3909-0CFD-0C344CDA6080}"/>
              </a:ext>
            </a:extLst>
          </p:cNvPr>
          <p:cNvSpPr txBox="1"/>
          <p:nvPr/>
        </p:nvSpPr>
        <p:spPr>
          <a:xfrm>
            <a:off x="7899873" y="1169581"/>
            <a:ext cx="3700247" cy="3416320"/>
          </a:xfrm>
          <a:prstGeom prst="rect">
            <a:avLst/>
          </a:prstGeom>
          <a:noFill/>
        </p:spPr>
        <p:txBody>
          <a:bodyPr wrap="square" rtlCol="0">
            <a:spAutoFit/>
          </a:bodyPr>
          <a:lstStyle/>
          <a:p>
            <a:r>
              <a:rPr lang="nb-NO" dirty="0"/>
              <a:t>Viktige avklaringer for kartlegging av eldre skrøpelige:</a:t>
            </a:r>
          </a:p>
          <a:p>
            <a:endParaRPr lang="nb-NO" dirty="0"/>
          </a:p>
          <a:p>
            <a:pPr marL="285750" indent="-285750">
              <a:buFont typeface="Arial" panose="020B0604020202020204" pitchFamily="34" charset="0"/>
              <a:buChar char="•"/>
            </a:pPr>
            <a:r>
              <a:rPr lang="nb-NO" dirty="0"/>
              <a:t>Har personen hatt delirium tidligere?</a:t>
            </a:r>
          </a:p>
          <a:p>
            <a:pPr marL="285750" indent="-285750">
              <a:buFont typeface="Arial" panose="020B0604020202020204" pitchFamily="34" charset="0"/>
              <a:buChar char="•"/>
            </a:pPr>
            <a:r>
              <a:rPr lang="nb-NO" dirty="0"/>
              <a:t>Hvilke medisiner bruker personen (i tillegg til de faste medisinene)?</a:t>
            </a:r>
          </a:p>
          <a:p>
            <a:pPr marL="285750" indent="-285750">
              <a:buFont typeface="Arial" panose="020B0604020202020204" pitchFamily="34" charset="0"/>
              <a:buChar char="•"/>
            </a:pPr>
            <a:r>
              <a:rPr lang="nb-NO" dirty="0"/>
              <a:t>Har personen falt de siste 14 dagene?</a:t>
            </a:r>
          </a:p>
          <a:p>
            <a:pPr marL="285750" indent="-285750">
              <a:buFont typeface="Arial" panose="020B0604020202020204" pitchFamily="34" charset="0"/>
              <a:buChar char="•"/>
            </a:pPr>
            <a:endParaRPr lang="nb-NO" dirty="0"/>
          </a:p>
          <a:p>
            <a:r>
              <a:rPr lang="nb-NO" dirty="0"/>
              <a:t>Dokumenter dette i AMIS.</a:t>
            </a:r>
          </a:p>
          <a:p>
            <a:pPr marL="285750" indent="-285750">
              <a:buFont typeface="Arial" panose="020B0604020202020204" pitchFamily="34" charset="0"/>
              <a:buChar char="•"/>
            </a:pPr>
            <a:endParaRPr lang="nb-NO" dirty="0"/>
          </a:p>
        </p:txBody>
      </p:sp>
    </p:spTree>
    <p:extLst>
      <p:ext uri="{BB962C8B-B14F-4D97-AF65-F5344CB8AC3E}">
        <p14:creationId xmlns:p14="http://schemas.microsoft.com/office/powerpoint/2010/main" val="1625544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13" name="Bilde 12"/>
          <p:cNvPicPr>
            <a:picLocks noChangeAspect="1"/>
          </p:cNvPicPr>
          <p:nvPr/>
        </p:nvPicPr>
        <p:blipFill>
          <a:blip r:embed="rId5"/>
          <a:stretch>
            <a:fillRect/>
          </a:stretch>
        </p:blipFill>
        <p:spPr>
          <a:xfrm>
            <a:off x="7899874" y="610581"/>
            <a:ext cx="1152686" cy="219106"/>
          </a:xfrm>
          <a:prstGeom prst="rect">
            <a:avLst/>
          </a:prstGeom>
        </p:spPr>
      </p:pic>
      <p:pic>
        <p:nvPicPr>
          <p:cNvPr id="3" name="Bilde 2"/>
          <p:cNvPicPr>
            <a:picLocks noChangeAspect="1"/>
          </p:cNvPicPr>
          <p:nvPr/>
        </p:nvPicPr>
        <p:blipFill rotWithShape="1">
          <a:blip r:embed="rId6"/>
          <a:srcRect r="49415" b="612"/>
          <a:stretch/>
        </p:blipFill>
        <p:spPr>
          <a:xfrm>
            <a:off x="386750" y="225035"/>
            <a:ext cx="3763219" cy="5709774"/>
          </a:xfrm>
          <a:prstGeom prst="rect">
            <a:avLst/>
          </a:prstGeom>
        </p:spPr>
      </p:pic>
      <p:pic>
        <p:nvPicPr>
          <p:cNvPr id="6" name="Bilde 5"/>
          <p:cNvPicPr>
            <a:picLocks noChangeAspect="1"/>
          </p:cNvPicPr>
          <p:nvPr/>
        </p:nvPicPr>
        <p:blipFill>
          <a:blip r:embed="rId7"/>
          <a:stretch>
            <a:fillRect/>
          </a:stretch>
        </p:blipFill>
        <p:spPr>
          <a:xfrm>
            <a:off x="4149969" y="225035"/>
            <a:ext cx="3684120" cy="5709774"/>
          </a:xfrm>
          <a:prstGeom prst="rect">
            <a:avLst/>
          </a:prstGeom>
        </p:spPr>
      </p:pic>
      <p:sp>
        <p:nvSpPr>
          <p:cNvPr id="7" name="Rektangel 6"/>
          <p:cNvSpPr/>
          <p:nvPr/>
        </p:nvSpPr>
        <p:spPr>
          <a:xfrm rot="10800000" flipV="1">
            <a:off x="7836849" y="1216135"/>
            <a:ext cx="4182431" cy="2308324"/>
          </a:xfrm>
          <a:prstGeom prst="rect">
            <a:avLst/>
          </a:prstGeom>
        </p:spPr>
        <p:txBody>
          <a:bodyPr wrap="square">
            <a:spAutoFit/>
          </a:bodyPr>
          <a:lstStyle/>
          <a:p>
            <a:r>
              <a:rPr lang="nb-NO" dirty="0"/>
              <a:t>Mulig transportfødsel: </a:t>
            </a:r>
          </a:p>
          <a:p>
            <a:r>
              <a:rPr lang="nb-NO" dirty="0"/>
              <a:t>Dersom henvendelsen kommer gjennom fødeavdeling skal hastegrad alltid kvalitetssikres med gynekolog eller jordmor. </a:t>
            </a:r>
          </a:p>
          <a:p>
            <a:endParaRPr lang="nb-NO" dirty="0"/>
          </a:p>
          <a:p>
            <a:r>
              <a:rPr lang="nb-NO" dirty="0"/>
              <a:t>Jordmor skal også konfereres som beslutningsstøtte.</a:t>
            </a:r>
          </a:p>
        </p:txBody>
      </p:sp>
    </p:spTree>
    <p:extLst>
      <p:ext uri="{BB962C8B-B14F-4D97-AF65-F5344CB8AC3E}">
        <p14:creationId xmlns:p14="http://schemas.microsoft.com/office/powerpoint/2010/main" val="1835636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12" name="TekstSylinder 11"/>
          <p:cNvSpPr txBox="1"/>
          <p:nvPr/>
        </p:nvSpPr>
        <p:spPr>
          <a:xfrm>
            <a:off x="7899875" y="840105"/>
            <a:ext cx="2431088" cy="430887"/>
          </a:xfrm>
          <a:prstGeom prst="rect">
            <a:avLst/>
          </a:prstGeom>
          <a:noFill/>
        </p:spPr>
        <p:txBody>
          <a:bodyPr wrap="square" rtlCol="0">
            <a:spAutoFit/>
          </a:bodyPr>
          <a:lstStyle/>
          <a:p>
            <a:r>
              <a:rPr lang="nb-NO" sz="1100" dirty="0"/>
              <a:t>LINK TIL BLIKSUND</a:t>
            </a:r>
          </a:p>
          <a:p>
            <a:endParaRPr lang="nb-NO" sz="1100" dirty="0"/>
          </a:p>
        </p:txBody>
      </p:sp>
      <p:pic>
        <p:nvPicPr>
          <p:cNvPr id="13" name="Bilde 12"/>
          <p:cNvPicPr>
            <a:picLocks noChangeAspect="1"/>
          </p:cNvPicPr>
          <p:nvPr/>
        </p:nvPicPr>
        <p:blipFill>
          <a:blip r:embed="rId5"/>
          <a:stretch>
            <a:fillRect/>
          </a:stretch>
        </p:blipFill>
        <p:spPr>
          <a:xfrm>
            <a:off x="7899874" y="610581"/>
            <a:ext cx="1152686" cy="219106"/>
          </a:xfrm>
          <a:prstGeom prst="rect">
            <a:avLst/>
          </a:prstGeom>
        </p:spPr>
      </p:pic>
      <p:pic>
        <p:nvPicPr>
          <p:cNvPr id="4" name="Bilde 3"/>
          <p:cNvPicPr>
            <a:picLocks noChangeAspect="1"/>
          </p:cNvPicPr>
          <p:nvPr/>
        </p:nvPicPr>
        <p:blipFill>
          <a:blip r:embed="rId6"/>
          <a:stretch>
            <a:fillRect/>
          </a:stretch>
        </p:blipFill>
        <p:spPr>
          <a:xfrm>
            <a:off x="301139" y="322637"/>
            <a:ext cx="7298781" cy="5651255"/>
          </a:xfrm>
          <a:prstGeom prst="rect">
            <a:avLst/>
          </a:prstGeom>
        </p:spPr>
      </p:pic>
      <p:sp>
        <p:nvSpPr>
          <p:cNvPr id="7" name="Rektangel 6"/>
          <p:cNvSpPr/>
          <p:nvPr/>
        </p:nvSpPr>
        <p:spPr>
          <a:xfrm>
            <a:off x="7899873" y="1095147"/>
            <a:ext cx="3908195" cy="4154984"/>
          </a:xfrm>
          <a:prstGeom prst="rect">
            <a:avLst/>
          </a:prstGeom>
        </p:spPr>
        <p:txBody>
          <a:bodyPr wrap="square">
            <a:spAutoFit/>
          </a:bodyPr>
          <a:lstStyle/>
          <a:p>
            <a:r>
              <a:rPr lang="nb-NO" sz="1200" dirty="0"/>
              <a:t>A 27.08 Plutselig synstap på det ene øyet (TenCraos studie):</a:t>
            </a:r>
          </a:p>
          <a:p>
            <a:endParaRPr lang="nb-NO" sz="1200" dirty="0"/>
          </a:p>
          <a:p>
            <a:pPr marL="342900" indent="-342900">
              <a:buAutoNum type="arabicPeriod"/>
            </a:pPr>
            <a:r>
              <a:rPr lang="nb-NO" sz="1200" dirty="0"/>
              <a:t>AMK kartlegger debuttidspunkt og evt. ledsagende symptomer </a:t>
            </a:r>
          </a:p>
          <a:p>
            <a:pPr lvl="1"/>
            <a:r>
              <a:rPr lang="nb-NO" sz="1200" dirty="0"/>
              <a:t>o Pasienten skal være FAST-negativ </a:t>
            </a:r>
          </a:p>
          <a:p>
            <a:pPr marL="342900" indent="-342900">
              <a:buFont typeface="+mj-lt"/>
              <a:buAutoNum type="arabicPeriod"/>
            </a:pPr>
            <a:endParaRPr lang="nb-NO" sz="1200" dirty="0"/>
          </a:p>
          <a:p>
            <a:pPr marL="342900" indent="-342900">
              <a:buFont typeface="+mj-lt"/>
              <a:buAutoNum type="arabicPeriod"/>
            </a:pPr>
            <a:r>
              <a:rPr lang="nb-NO" sz="1200" dirty="0"/>
              <a:t>Dersom tentativt innenfor tidsvindu (4,5 timer): </a:t>
            </a:r>
          </a:p>
          <a:p>
            <a:pPr marL="342900" indent="-342900">
              <a:buFont typeface="+mj-lt"/>
              <a:buAutoNum type="arabicPeriod"/>
            </a:pPr>
            <a:endParaRPr lang="nb-NO" sz="1200" dirty="0"/>
          </a:p>
          <a:p>
            <a:pPr marL="285750" indent="-285750">
              <a:buFont typeface="Wingdings" panose="05000000000000000000" pitchFamily="2" charset="2"/>
              <a:buChar char="ü"/>
            </a:pPr>
            <a:r>
              <a:rPr lang="nb-NO" sz="1200" dirty="0"/>
              <a:t>Telemark: Ambulanse sendes umiddelbart til pasient (rød tur/blålys) og vakthavende øyelege på Betanien forhåndsvarsles på tlf. 91368722 </a:t>
            </a:r>
          </a:p>
          <a:p>
            <a:endParaRPr lang="nb-NO" sz="1200" dirty="0"/>
          </a:p>
          <a:p>
            <a:pPr marL="285750" indent="-285750">
              <a:buFont typeface="Wingdings" panose="05000000000000000000" pitchFamily="2" charset="2"/>
              <a:buChar char="ü"/>
            </a:pPr>
            <a:r>
              <a:rPr lang="nb-NO" sz="1200" dirty="0"/>
              <a:t> Vestfold: Ambulanse sendes umiddelbart til pasient (rød tur/blålys) og vakthavende øyelege ved Sykehuset i Vestfold HF via ICCS/calling. </a:t>
            </a:r>
          </a:p>
          <a:p>
            <a:endParaRPr lang="nb-NO" sz="1200" dirty="0"/>
          </a:p>
          <a:p>
            <a:endParaRPr lang="nb-NO" sz="1200" dirty="0"/>
          </a:p>
          <a:p>
            <a:r>
              <a:rPr lang="nb-NO" sz="1200" dirty="0"/>
              <a:t>H 27.01 Plutselige lammelser som raskt har blitt bedre eller FAST-symptomer som har oppstått plutselig, men som sikkert har vart i mer enn 24 timer. Konsulter eventuelt vakthavende nevrolog i Skien (for Telemark) eller Tønsberg (for Vestfold), ved usikkerhet om respons </a:t>
            </a:r>
          </a:p>
        </p:txBody>
      </p:sp>
    </p:spTree>
    <p:extLst>
      <p:ext uri="{BB962C8B-B14F-4D97-AF65-F5344CB8AC3E}">
        <p14:creationId xmlns:p14="http://schemas.microsoft.com/office/powerpoint/2010/main" val="2249263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3" name="Bilde 2"/>
          <p:cNvPicPr>
            <a:picLocks noChangeAspect="1"/>
          </p:cNvPicPr>
          <p:nvPr/>
        </p:nvPicPr>
        <p:blipFill>
          <a:blip r:embed="rId4"/>
          <a:stretch>
            <a:fillRect/>
          </a:stretch>
        </p:blipFill>
        <p:spPr>
          <a:xfrm>
            <a:off x="430823" y="399455"/>
            <a:ext cx="7287847" cy="5632067"/>
          </a:xfrm>
          <a:prstGeom prst="rect">
            <a:avLst/>
          </a:prstGeom>
        </p:spPr>
      </p:pic>
      <p:pic>
        <p:nvPicPr>
          <p:cNvPr id="9" name="Bilde 8"/>
          <p:cNvPicPr>
            <a:picLocks noChangeAspect="1"/>
          </p:cNvPicPr>
          <p:nvPr/>
        </p:nvPicPr>
        <p:blipFill>
          <a:blip r:embed="rId5"/>
          <a:stretch>
            <a:fillRect/>
          </a:stretch>
        </p:blipFill>
        <p:spPr>
          <a:xfrm>
            <a:off x="9561487" y="6139497"/>
            <a:ext cx="2457793" cy="638264"/>
          </a:xfrm>
          <a:prstGeom prst="rect">
            <a:avLst/>
          </a:prstGeom>
        </p:spPr>
      </p:pic>
      <p:sp>
        <p:nvSpPr>
          <p:cNvPr id="4" name="Rektangel 3"/>
          <p:cNvSpPr/>
          <p:nvPr/>
        </p:nvSpPr>
        <p:spPr>
          <a:xfrm>
            <a:off x="7718670" y="1582616"/>
            <a:ext cx="3094893" cy="2031325"/>
          </a:xfrm>
          <a:prstGeom prst="rect">
            <a:avLst/>
          </a:prstGeom>
        </p:spPr>
        <p:txBody>
          <a:bodyPr wrap="square">
            <a:spAutoFit/>
          </a:bodyPr>
          <a:lstStyle/>
          <a:p>
            <a:r>
              <a:rPr lang="nb-NO" dirty="0">
                <a:solidFill>
                  <a:srgbClr val="222223"/>
                </a:solidFill>
                <a:latin typeface="*Arial-16633-Identity-H"/>
              </a:rPr>
              <a:t>A. 32.02. Pustevansker: Undersøk er det </a:t>
            </a:r>
            <a:r>
              <a:rPr lang="nb-NO" dirty="0" err="1">
                <a:solidFill>
                  <a:srgbClr val="222223"/>
                </a:solidFill>
                <a:latin typeface="*Arial-16633-Identity-H"/>
              </a:rPr>
              <a:t>agonal</a:t>
            </a:r>
            <a:r>
              <a:rPr lang="nb-NO" dirty="0">
                <a:solidFill>
                  <a:srgbClr val="222223"/>
                </a:solidFill>
                <a:latin typeface="*Arial-16633-Identity-H"/>
              </a:rPr>
              <a:t> respirasjon eller</a:t>
            </a:r>
          </a:p>
          <a:p>
            <a:r>
              <a:rPr lang="nb-NO" dirty="0">
                <a:solidFill>
                  <a:srgbClr val="222223"/>
                </a:solidFill>
                <a:latin typeface="*Arial-16633-Identity-H"/>
              </a:rPr>
              <a:t>regelmessig m/Cyanose?</a:t>
            </a:r>
          </a:p>
          <a:p>
            <a:endParaRPr lang="nb-NO" dirty="0">
              <a:solidFill>
                <a:srgbClr val="212121"/>
              </a:solidFill>
              <a:latin typeface="*Arial-16633-Identity-H"/>
            </a:endParaRPr>
          </a:p>
          <a:p>
            <a:r>
              <a:rPr lang="nb-NO" dirty="0">
                <a:solidFill>
                  <a:srgbClr val="212121"/>
                </a:solidFill>
                <a:latin typeface="*Arial-16633-Identity-H"/>
              </a:rPr>
              <a:t>H. 32.02. Mistanke om feberkramper- RØD respons</a:t>
            </a:r>
            <a:endParaRPr lang="nb-NO" dirty="0"/>
          </a:p>
        </p:txBody>
      </p:sp>
      <p:pic>
        <p:nvPicPr>
          <p:cNvPr id="6" name="Bilde 5"/>
          <p:cNvPicPr>
            <a:picLocks noChangeAspect="1"/>
          </p:cNvPicPr>
          <p:nvPr/>
        </p:nvPicPr>
        <p:blipFill>
          <a:blip r:embed="rId6"/>
          <a:stretch>
            <a:fillRect/>
          </a:stretch>
        </p:blipFill>
        <p:spPr>
          <a:xfrm>
            <a:off x="7789009" y="1135203"/>
            <a:ext cx="1162212" cy="247685"/>
          </a:xfrm>
          <a:prstGeom prst="rect">
            <a:avLst/>
          </a:prstGeom>
        </p:spPr>
      </p:pic>
    </p:spTree>
    <p:extLst>
      <p:ext uri="{BB962C8B-B14F-4D97-AF65-F5344CB8AC3E}">
        <p14:creationId xmlns:p14="http://schemas.microsoft.com/office/powerpoint/2010/main" val="2753141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3" name="Bilde 2"/>
          <p:cNvPicPr>
            <a:picLocks noChangeAspect="1"/>
          </p:cNvPicPr>
          <p:nvPr/>
        </p:nvPicPr>
        <p:blipFill>
          <a:blip r:embed="rId5"/>
          <a:stretch>
            <a:fillRect/>
          </a:stretch>
        </p:blipFill>
        <p:spPr>
          <a:xfrm>
            <a:off x="395654" y="350273"/>
            <a:ext cx="7182240" cy="5616187"/>
          </a:xfrm>
          <a:prstGeom prst="rect">
            <a:avLst/>
          </a:prstGeom>
        </p:spPr>
      </p:pic>
      <p:sp>
        <p:nvSpPr>
          <p:cNvPr id="4" name="Rektangel 3"/>
          <p:cNvSpPr/>
          <p:nvPr/>
        </p:nvSpPr>
        <p:spPr>
          <a:xfrm>
            <a:off x="7972363" y="2107207"/>
            <a:ext cx="2745459" cy="923330"/>
          </a:xfrm>
          <a:prstGeom prst="rect">
            <a:avLst/>
          </a:prstGeom>
        </p:spPr>
        <p:txBody>
          <a:bodyPr wrap="square">
            <a:spAutoFit/>
          </a:bodyPr>
          <a:lstStyle/>
          <a:p>
            <a:r>
              <a:rPr lang="nb-NO" dirty="0">
                <a:solidFill>
                  <a:srgbClr val="242325"/>
                </a:solidFill>
                <a:latin typeface="*Microsoft Sans Serif-19910-Identity-H"/>
              </a:rPr>
              <a:t>RF over 25 (voksen) utløser rød respons ref. lokalt NEWS2 score.</a:t>
            </a:r>
            <a:endParaRPr lang="nb-NO" dirty="0"/>
          </a:p>
        </p:txBody>
      </p:sp>
      <p:pic>
        <p:nvPicPr>
          <p:cNvPr id="6" name="Bilde 5"/>
          <p:cNvPicPr>
            <a:picLocks noChangeAspect="1"/>
          </p:cNvPicPr>
          <p:nvPr/>
        </p:nvPicPr>
        <p:blipFill>
          <a:blip r:embed="rId6"/>
          <a:stretch>
            <a:fillRect/>
          </a:stretch>
        </p:blipFill>
        <p:spPr>
          <a:xfrm>
            <a:off x="7972363" y="1635353"/>
            <a:ext cx="1057423" cy="228632"/>
          </a:xfrm>
          <a:prstGeom prst="rect">
            <a:avLst/>
          </a:prstGeom>
        </p:spPr>
      </p:pic>
    </p:spTree>
    <p:extLst>
      <p:ext uri="{BB962C8B-B14F-4D97-AF65-F5344CB8AC3E}">
        <p14:creationId xmlns:p14="http://schemas.microsoft.com/office/powerpoint/2010/main" val="24087894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3" name="Bilde 2"/>
          <p:cNvPicPr>
            <a:picLocks noChangeAspect="1"/>
          </p:cNvPicPr>
          <p:nvPr/>
        </p:nvPicPr>
        <p:blipFill>
          <a:blip r:embed="rId5"/>
          <a:stretch>
            <a:fillRect/>
          </a:stretch>
        </p:blipFill>
        <p:spPr>
          <a:xfrm>
            <a:off x="422031" y="483932"/>
            <a:ext cx="7162134" cy="5550058"/>
          </a:xfrm>
          <a:prstGeom prst="rect">
            <a:avLst/>
          </a:prstGeom>
        </p:spPr>
      </p:pic>
      <p:sp>
        <p:nvSpPr>
          <p:cNvPr id="6" name="Rektangel 5"/>
          <p:cNvSpPr/>
          <p:nvPr/>
        </p:nvSpPr>
        <p:spPr>
          <a:xfrm>
            <a:off x="7584165" y="1283676"/>
            <a:ext cx="4435115" cy="3046988"/>
          </a:xfrm>
          <a:prstGeom prst="rect">
            <a:avLst/>
          </a:prstGeom>
        </p:spPr>
        <p:txBody>
          <a:bodyPr wrap="square">
            <a:spAutoFit/>
          </a:bodyPr>
          <a:lstStyle/>
          <a:p>
            <a:r>
              <a:rPr lang="nb-NO" sz="1200" dirty="0"/>
              <a:t>A.39.04. Plutselig synstap på det ene øyet (TenCraos studie):</a:t>
            </a:r>
          </a:p>
          <a:p>
            <a:endParaRPr lang="nb-NO" sz="1200" dirty="0"/>
          </a:p>
          <a:p>
            <a:pPr marL="342900" indent="-342900">
              <a:buAutoNum type="arabicPeriod"/>
            </a:pPr>
            <a:r>
              <a:rPr lang="nb-NO" sz="1200" dirty="0"/>
              <a:t>AMK kartlegger debuttidspunkt og evt. ledsagende symptomer o Pasienten skal være FAST-negativ </a:t>
            </a:r>
          </a:p>
          <a:p>
            <a:pPr marL="342900" indent="-342900">
              <a:buFont typeface="+mj-lt"/>
              <a:buAutoNum type="arabicPeriod"/>
            </a:pPr>
            <a:endParaRPr lang="nb-NO" sz="1200" dirty="0"/>
          </a:p>
          <a:p>
            <a:pPr marL="342900" indent="-342900">
              <a:buFont typeface="+mj-lt"/>
              <a:buAutoNum type="arabicPeriod"/>
            </a:pPr>
            <a:r>
              <a:rPr lang="nb-NO" sz="1200" dirty="0"/>
              <a:t>Dersom tentativt innenfor tidsvindu (4,5 timer): </a:t>
            </a:r>
          </a:p>
          <a:p>
            <a:pPr marL="342900" indent="-342900">
              <a:buFont typeface="+mj-lt"/>
              <a:buAutoNum type="arabicPeriod"/>
            </a:pPr>
            <a:endParaRPr lang="nb-NO" sz="1200" dirty="0"/>
          </a:p>
          <a:p>
            <a:pPr marL="285750" indent="-285750">
              <a:buFont typeface="Wingdings" panose="05000000000000000000" pitchFamily="2" charset="2"/>
              <a:buChar char="ü"/>
            </a:pPr>
            <a:r>
              <a:rPr lang="nb-NO" sz="1200" dirty="0"/>
              <a:t>Telemark: Ambulanse sendes umiddelbart til pasient (rød tur/blålys) og vakthavende øyelege på Betanien forhåndsvarsles på tlf. 91368722 </a:t>
            </a:r>
          </a:p>
          <a:p>
            <a:endParaRPr lang="nb-NO" sz="1200" dirty="0"/>
          </a:p>
          <a:p>
            <a:pPr marL="285750" indent="-285750">
              <a:buFont typeface="Wingdings" panose="05000000000000000000" pitchFamily="2" charset="2"/>
              <a:buChar char="ü"/>
            </a:pPr>
            <a:r>
              <a:rPr lang="nb-NO" sz="1200" dirty="0"/>
              <a:t> Vestfold: Ambulanse sendes umiddelbart til pasient (rød tur/blålys) og vakthavende øyelege ved Sykehuset i Vestfold HF via ICCS/calling. </a:t>
            </a:r>
          </a:p>
          <a:p>
            <a:endParaRPr lang="nb-NO" sz="1200" dirty="0"/>
          </a:p>
          <a:p>
            <a:endParaRPr lang="nb-NO" sz="1200" dirty="0"/>
          </a:p>
        </p:txBody>
      </p:sp>
      <p:pic>
        <p:nvPicPr>
          <p:cNvPr id="10" name="Bilde 9"/>
          <p:cNvPicPr>
            <a:picLocks noChangeAspect="1"/>
          </p:cNvPicPr>
          <p:nvPr/>
        </p:nvPicPr>
        <p:blipFill>
          <a:blip r:embed="rId6"/>
          <a:stretch>
            <a:fillRect/>
          </a:stretch>
        </p:blipFill>
        <p:spPr>
          <a:xfrm>
            <a:off x="7584165" y="894052"/>
            <a:ext cx="1181265" cy="295316"/>
          </a:xfrm>
          <a:prstGeom prst="rect">
            <a:avLst/>
          </a:prstGeom>
        </p:spPr>
      </p:pic>
    </p:spTree>
    <p:extLst>
      <p:ext uri="{BB962C8B-B14F-4D97-AF65-F5344CB8AC3E}">
        <p14:creationId xmlns:p14="http://schemas.microsoft.com/office/powerpoint/2010/main" val="2249693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4" name="Bilde 3"/>
          <p:cNvPicPr>
            <a:picLocks noChangeAspect="1"/>
          </p:cNvPicPr>
          <p:nvPr/>
        </p:nvPicPr>
        <p:blipFill>
          <a:blip r:embed="rId5"/>
          <a:stretch>
            <a:fillRect/>
          </a:stretch>
        </p:blipFill>
        <p:spPr>
          <a:xfrm>
            <a:off x="348521" y="272560"/>
            <a:ext cx="3923887" cy="6075485"/>
          </a:xfrm>
          <a:prstGeom prst="rect">
            <a:avLst/>
          </a:prstGeom>
        </p:spPr>
      </p:pic>
      <p:pic>
        <p:nvPicPr>
          <p:cNvPr id="6" name="Bilde 5"/>
          <p:cNvPicPr>
            <a:picLocks noChangeAspect="1"/>
          </p:cNvPicPr>
          <p:nvPr/>
        </p:nvPicPr>
        <p:blipFill>
          <a:blip r:embed="rId6"/>
          <a:stretch>
            <a:fillRect/>
          </a:stretch>
        </p:blipFill>
        <p:spPr>
          <a:xfrm>
            <a:off x="4931942" y="290143"/>
            <a:ext cx="4291188" cy="6132010"/>
          </a:xfrm>
          <a:prstGeom prst="rect">
            <a:avLst/>
          </a:prstGeom>
        </p:spPr>
      </p:pic>
    </p:spTree>
    <p:extLst>
      <p:ext uri="{BB962C8B-B14F-4D97-AF65-F5344CB8AC3E}">
        <p14:creationId xmlns:p14="http://schemas.microsoft.com/office/powerpoint/2010/main" val="871548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557A0A-8304-1401-2FB6-112539F85EBA}"/>
              </a:ext>
            </a:extLst>
          </p:cNvPr>
          <p:cNvSpPr>
            <a:spLocks noGrp="1"/>
          </p:cNvSpPr>
          <p:nvPr>
            <p:ph type="title"/>
          </p:nvPr>
        </p:nvSpPr>
        <p:spPr>
          <a:xfrm>
            <a:off x="381000" y="202565"/>
            <a:ext cx="10515600" cy="1325563"/>
          </a:xfrm>
        </p:spPr>
        <p:txBody>
          <a:bodyPr>
            <a:normAutofit/>
          </a:bodyPr>
          <a:lstStyle/>
          <a:p>
            <a:r>
              <a:rPr lang="nb-NO" sz="3600" dirty="0">
                <a:solidFill>
                  <a:schemeClr val="tx2">
                    <a:lumMod val="60000"/>
                    <a:lumOff val="40000"/>
                  </a:schemeClr>
                </a:solidFill>
                <a:latin typeface="+mn-lt"/>
              </a:rPr>
              <a:t>Aktuelle forskningsresultater som er benyttet i NIMN 5.0/5.1 </a:t>
            </a:r>
          </a:p>
        </p:txBody>
      </p:sp>
      <p:sp>
        <p:nvSpPr>
          <p:cNvPr id="4" name="Plassholder for innhold 3">
            <a:extLst>
              <a:ext uri="{FF2B5EF4-FFF2-40B4-BE49-F238E27FC236}">
                <a16:creationId xmlns:a16="http://schemas.microsoft.com/office/drawing/2014/main" id="{6AE83974-C65B-AE74-A7FB-87AEAAF0097F}"/>
              </a:ext>
            </a:extLst>
          </p:cNvPr>
          <p:cNvSpPr>
            <a:spLocks noGrp="1"/>
          </p:cNvSpPr>
          <p:nvPr>
            <p:ph idx="1"/>
          </p:nvPr>
        </p:nvSpPr>
        <p:spPr>
          <a:xfrm>
            <a:off x="381000" y="1528128"/>
            <a:ext cx="10515600" cy="4737091"/>
          </a:xfrm>
        </p:spPr>
        <p:txBody>
          <a:bodyPr>
            <a:normAutofit lnSpcReduction="10000"/>
          </a:bodyPr>
          <a:lstStyle/>
          <a:p>
            <a:pPr marL="0" indent="0">
              <a:buNone/>
            </a:pPr>
            <a:r>
              <a:rPr lang="nb-NO" sz="2400" dirty="0">
                <a:solidFill>
                  <a:schemeClr val="tx2">
                    <a:lumMod val="75000"/>
                  </a:schemeClr>
                </a:solidFill>
              </a:rPr>
              <a:t>Tidligere forskning:</a:t>
            </a:r>
          </a:p>
          <a:p>
            <a:pPr marL="0" indent="0">
              <a:buNone/>
            </a:pPr>
            <a:r>
              <a:rPr lang="nb-NO" sz="2400" dirty="0">
                <a:solidFill>
                  <a:schemeClr val="tx2">
                    <a:lumMod val="75000"/>
                  </a:schemeClr>
                </a:solidFill>
              </a:rPr>
              <a:t>Doktorgrader med fokus på medisinsk nødmeldetjeneste:</a:t>
            </a:r>
          </a:p>
          <a:p>
            <a:pPr lvl="1">
              <a:buFont typeface="Systemfont normal"/>
              <a:buChar char="-"/>
            </a:pPr>
            <a:r>
              <a:rPr lang="nb-NO" dirty="0">
                <a:solidFill>
                  <a:schemeClr val="tx2">
                    <a:lumMod val="75000"/>
                  </a:schemeClr>
                </a:solidFill>
              </a:rPr>
              <a:t>2017 </a:t>
            </a:r>
            <a:r>
              <a:rPr lang="nb-NO" i="1" dirty="0">
                <a:solidFill>
                  <a:schemeClr val="tx2">
                    <a:lumMod val="75000"/>
                  </a:schemeClr>
                </a:solidFill>
                <a:effectLst/>
              </a:rPr>
              <a:t>Prioriteringer og beslutninger i AMK-sentralen </a:t>
            </a:r>
            <a:r>
              <a:rPr lang="nb-NO" i="0" dirty="0">
                <a:solidFill>
                  <a:schemeClr val="tx2">
                    <a:lumMod val="75000"/>
                  </a:schemeClr>
                </a:solidFill>
                <a:effectLst/>
              </a:rPr>
              <a:t>ved Eirin Nybø Ellingsen.</a:t>
            </a:r>
          </a:p>
          <a:p>
            <a:pPr lvl="1">
              <a:buFont typeface="Systemfont normal"/>
              <a:buChar char="-"/>
            </a:pPr>
            <a:r>
              <a:rPr lang="nb-NO" i="0" dirty="0">
                <a:solidFill>
                  <a:schemeClr val="tx2">
                    <a:lumMod val="75000"/>
                  </a:schemeClr>
                </a:solidFill>
                <a:effectLst/>
              </a:rPr>
              <a:t>2017 </a:t>
            </a:r>
            <a:r>
              <a:rPr lang="nb-NO" i="1" dirty="0" err="1">
                <a:solidFill>
                  <a:schemeClr val="tx2">
                    <a:lumMod val="75000"/>
                  </a:schemeClr>
                </a:solidFill>
                <a:effectLst/>
              </a:rPr>
              <a:t>When</a:t>
            </a:r>
            <a:r>
              <a:rPr lang="nb-NO" i="1" dirty="0">
                <a:solidFill>
                  <a:schemeClr val="tx2">
                    <a:lumMod val="75000"/>
                  </a:schemeClr>
                </a:solidFill>
                <a:effectLst/>
              </a:rPr>
              <a:t> time </a:t>
            </a:r>
            <a:r>
              <a:rPr lang="nb-NO" i="1" dirty="0" err="1">
                <a:solidFill>
                  <a:schemeClr val="tx2">
                    <a:lumMod val="75000"/>
                  </a:schemeClr>
                </a:solidFill>
                <a:effectLst/>
              </a:rPr>
              <a:t>counts</a:t>
            </a:r>
            <a:r>
              <a:rPr lang="nb-NO" i="1" dirty="0">
                <a:solidFill>
                  <a:schemeClr val="tx2">
                    <a:lumMod val="75000"/>
                  </a:schemeClr>
                </a:solidFill>
                <a:effectLst/>
              </a:rPr>
              <a:t> </a:t>
            </a:r>
            <a:r>
              <a:rPr lang="nb-NO" i="0" dirty="0">
                <a:solidFill>
                  <a:schemeClr val="tx2">
                    <a:lumMod val="75000"/>
                  </a:schemeClr>
                </a:solidFill>
                <a:effectLst/>
              </a:rPr>
              <a:t>ved Camilla </a:t>
            </a:r>
            <a:r>
              <a:rPr lang="nb-NO" i="0" dirty="0" err="1">
                <a:solidFill>
                  <a:schemeClr val="tx2">
                    <a:lumMod val="75000"/>
                  </a:schemeClr>
                </a:solidFill>
                <a:effectLst/>
              </a:rPr>
              <a:t>Hardeland</a:t>
            </a:r>
            <a:r>
              <a:rPr lang="nb-NO" i="0" dirty="0">
                <a:solidFill>
                  <a:schemeClr val="tx2">
                    <a:lumMod val="75000"/>
                  </a:schemeClr>
                </a:solidFill>
                <a:effectLst/>
              </a:rPr>
              <a:t>.</a:t>
            </a:r>
          </a:p>
          <a:p>
            <a:pPr lvl="1">
              <a:buFont typeface="Systemfont normal"/>
              <a:buChar char="-"/>
            </a:pPr>
            <a:r>
              <a:rPr lang="nb-NO" dirty="0">
                <a:solidFill>
                  <a:schemeClr val="tx2">
                    <a:lumMod val="75000"/>
                  </a:schemeClr>
                </a:solidFill>
              </a:rPr>
              <a:t>2022 </a:t>
            </a:r>
            <a:r>
              <a:rPr lang="nb-NO" i="1" dirty="0">
                <a:solidFill>
                  <a:schemeClr val="tx2">
                    <a:lumMod val="75000"/>
                  </a:schemeClr>
                </a:solidFill>
              </a:rPr>
              <a:t>Kommunikasjon med pasienter</a:t>
            </a:r>
            <a:r>
              <a:rPr lang="nb-NO" b="1" dirty="0">
                <a:solidFill>
                  <a:schemeClr val="tx2">
                    <a:lumMod val="75000"/>
                  </a:schemeClr>
                </a:solidFill>
              </a:rPr>
              <a:t> </a:t>
            </a:r>
            <a:r>
              <a:rPr lang="nb-NO" dirty="0">
                <a:solidFill>
                  <a:schemeClr val="tx2">
                    <a:lumMod val="75000"/>
                  </a:schemeClr>
                </a:solidFill>
              </a:rPr>
              <a:t>ved Trond Mjaaland og Bård Fossli Jensen.</a:t>
            </a:r>
          </a:p>
          <a:p>
            <a:pPr marL="457200" lvl="1" indent="0">
              <a:buNone/>
            </a:pPr>
            <a:endParaRPr lang="nb-NO" i="0" dirty="0">
              <a:solidFill>
                <a:schemeClr val="tx2">
                  <a:lumMod val="75000"/>
                </a:schemeClr>
              </a:solidFill>
              <a:effectLst/>
            </a:endParaRPr>
          </a:p>
          <a:p>
            <a:pPr marL="0" indent="0">
              <a:buNone/>
            </a:pPr>
            <a:r>
              <a:rPr lang="nb-NO" sz="2400" i="0" dirty="0">
                <a:solidFill>
                  <a:schemeClr val="tx2">
                    <a:lumMod val="75000"/>
                  </a:schemeClr>
                </a:solidFill>
                <a:effectLst/>
              </a:rPr>
              <a:t>Pågående forskning:</a:t>
            </a:r>
          </a:p>
          <a:p>
            <a:pPr lvl="1">
              <a:buFont typeface="Systemfont normal"/>
              <a:buChar char="-"/>
            </a:pPr>
            <a:r>
              <a:rPr lang="nb-NO" i="1" dirty="0">
                <a:solidFill>
                  <a:schemeClr val="tx2">
                    <a:lumMod val="75000"/>
                  </a:schemeClr>
                </a:solidFill>
                <a:effectLst/>
              </a:rPr>
              <a:t>Bruk av video i AMK </a:t>
            </a:r>
            <a:r>
              <a:rPr lang="nb-NO" i="0" dirty="0">
                <a:solidFill>
                  <a:schemeClr val="tx2">
                    <a:lumMod val="75000"/>
                  </a:schemeClr>
                </a:solidFill>
                <a:effectLst/>
              </a:rPr>
              <a:t>ved Siri Idland.</a:t>
            </a:r>
          </a:p>
          <a:p>
            <a:pPr lvl="1">
              <a:buFont typeface="Systemfont normal"/>
              <a:buChar char="-"/>
            </a:pPr>
            <a:r>
              <a:rPr lang="nb-NO" i="1" dirty="0">
                <a:solidFill>
                  <a:schemeClr val="tx2">
                    <a:lumMod val="75000"/>
                  </a:schemeClr>
                </a:solidFill>
                <a:effectLst/>
              </a:rPr>
              <a:t>Bruk av video i LVS </a:t>
            </a:r>
            <a:r>
              <a:rPr lang="nb-NO" i="0" dirty="0">
                <a:solidFill>
                  <a:schemeClr val="tx2">
                    <a:lumMod val="75000"/>
                  </a:schemeClr>
                </a:solidFill>
                <a:effectLst/>
              </a:rPr>
              <a:t>ved Nathalie Sandal.</a:t>
            </a:r>
          </a:p>
          <a:p>
            <a:pPr lvl="1">
              <a:buFont typeface="Systemfont normal"/>
              <a:buChar char="-"/>
            </a:pPr>
            <a:r>
              <a:rPr lang="nb-NO" i="1" dirty="0">
                <a:solidFill>
                  <a:schemeClr val="tx2">
                    <a:lumMod val="75000"/>
                  </a:schemeClr>
                </a:solidFill>
                <a:effectLst/>
              </a:rPr>
              <a:t>Hjerneslag</a:t>
            </a:r>
            <a:r>
              <a:rPr lang="nb-NO" i="0" dirty="0">
                <a:solidFill>
                  <a:schemeClr val="tx2">
                    <a:lumMod val="75000"/>
                  </a:schemeClr>
                </a:solidFill>
                <a:effectLst/>
              </a:rPr>
              <a:t> ved Bjørn </a:t>
            </a:r>
            <a:r>
              <a:rPr lang="nb-NO" i="0" dirty="0" err="1">
                <a:solidFill>
                  <a:schemeClr val="tx2">
                    <a:lumMod val="75000"/>
                  </a:schemeClr>
                </a:solidFill>
                <a:effectLst/>
              </a:rPr>
              <a:t>Jamtli</a:t>
            </a:r>
            <a:r>
              <a:rPr lang="nb-NO" i="0" dirty="0">
                <a:solidFill>
                  <a:schemeClr val="tx2">
                    <a:lumMod val="75000"/>
                  </a:schemeClr>
                </a:solidFill>
                <a:effectLst/>
              </a:rPr>
              <a:t>.</a:t>
            </a:r>
          </a:p>
          <a:p>
            <a:pPr lvl="1">
              <a:buFont typeface="Systemfont normal"/>
              <a:buChar char="-"/>
            </a:pPr>
            <a:r>
              <a:rPr lang="nb-NO" i="1" dirty="0">
                <a:solidFill>
                  <a:schemeClr val="tx2">
                    <a:lumMod val="75000"/>
                  </a:schemeClr>
                </a:solidFill>
              </a:rPr>
              <a:t>Selvskading </a:t>
            </a:r>
            <a:r>
              <a:rPr lang="nb-NO" dirty="0">
                <a:solidFill>
                  <a:schemeClr val="tx2">
                    <a:lumMod val="75000"/>
                  </a:schemeClr>
                </a:solidFill>
              </a:rPr>
              <a:t>ved Anita Hunsager.</a:t>
            </a:r>
          </a:p>
          <a:p>
            <a:pPr marL="0" indent="0">
              <a:buNone/>
            </a:pPr>
            <a:endParaRPr lang="nb-NO" sz="2400" i="0" dirty="0">
              <a:solidFill>
                <a:srgbClr val="002060"/>
              </a:solidFill>
              <a:effectLst/>
              <a:latin typeface="myriad-pro"/>
            </a:endParaRPr>
          </a:p>
          <a:p>
            <a:pPr marL="0" indent="0">
              <a:buNone/>
            </a:pPr>
            <a:endParaRPr lang="nb-NO" sz="2400" dirty="0"/>
          </a:p>
        </p:txBody>
      </p:sp>
      <p:pic>
        <p:nvPicPr>
          <p:cNvPr id="2" name="Bilde 1">
            <a:extLst>
              <a:ext uri="{FF2B5EF4-FFF2-40B4-BE49-F238E27FC236}">
                <a16:creationId xmlns:a16="http://schemas.microsoft.com/office/drawing/2014/main" id="{BB023C58-73BE-5831-68E2-2F60D21AC120}"/>
              </a:ext>
            </a:extLst>
          </p:cNvPr>
          <p:cNvPicPr>
            <a:picLocks noChangeAspect="1"/>
          </p:cNvPicPr>
          <p:nvPr/>
        </p:nvPicPr>
        <p:blipFill>
          <a:blip r:embed="rId3"/>
          <a:stretch>
            <a:fillRect/>
          </a:stretch>
        </p:blipFill>
        <p:spPr>
          <a:xfrm>
            <a:off x="2" y="6587730"/>
            <a:ext cx="1237127" cy="279108"/>
          </a:xfrm>
          <a:prstGeom prst="rect">
            <a:avLst/>
          </a:prstGeom>
        </p:spPr>
      </p:pic>
    </p:spTree>
    <p:extLst>
      <p:ext uri="{BB962C8B-B14F-4D97-AF65-F5344CB8AC3E}">
        <p14:creationId xmlns:p14="http://schemas.microsoft.com/office/powerpoint/2010/main" val="2465602789"/>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sp>
        <p:nvSpPr>
          <p:cNvPr id="7" name="Tittel 6"/>
          <p:cNvSpPr>
            <a:spLocks noGrp="1"/>
          </p:cNvSpPr>
          <p:nvPr>
            <p:ph type="title"/>
          </p:nvPr>
        </p:nvSpPr>
        <p:spPr>
          <a:xfrm>
            <a:off x="838200" y="365126"/>
            <a:ext cx="9651023" cy="607060"/>
          </a:xfrm>
        </p:spPr>
        <p:txBody>
          <a:bodyPr>
            <a:normAutofit/>
          </a:bodyPr>
          <a:lstStyle/>
          <a:p>
            <a:r>
              <a:rPr lang="nb-NO" sz="1800" b="1" dirty="0">
                <a:solidFill>
                  <a:srgbClr val="00B0F0"/>
                </a:solidFill>
                <a:latin typeface="Verdana" panose="020B0604030504040204" pitchFamily="34" charset="0"/>
                <a:ea typeface="Verdana" panose="020B0604030504040204" pitchFamily="34" charset="0"/>
              </a:rPr>
              <a:t>Forts. 40 Bestilt oppdrag- psykisk helse</a:t>
            </a:r>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sp>
        <p:nvSpPr>
          <p:cNvPr id="4" name="Plassholder for innhold 3"/>
          <p:cNvSpPr>
            <a:spLocks noGrp="1"/>
          </p:cNvSpPr>
          <p:nvPr>
            <p:ph idx="1"/>
          </p:nvPr>
        </p:nvSpPr>
        <p:spPr>
          <a:xfrm>
            <a:off x="838200" y="1134208"/>
            <a:ext cx="10515600" cy="5042755"/>
          </a:xfrm>
        </p:spPr>
        <p:txBody>
          <a:bodyPr>
            <a:normAutofit/>
          </a:bodyPr>
          <a:lstStyle/>
          <a:p>
            <a:pPr marL="0" indent="0">
              <a:buNone/>
            </a:pPr>
            <a:r>
              <a:rPr lang="nb-NO" sz="1400" dirty="0"/>
              <a:t>Ved behov for rådgivning over telefon i forbindelse med akutte situasjoner knyttet til selvmordrisikovurdering og vurdering av farlighet kan AMK- operatør eller ambulansearbeider på utrykning kontakte psykiatrisk spesialisthelsetjeneste ved Sykehuset Telemark HF eller Sykehuset i Vestfold HF. </a:t>
            </a:r>
          </a:p>
          <a:p>
            <a:pPr marL="0" indent="0">
              <a:buNone/>
            </a:pPr>
            <a:r>
              <a:rPr lang="nb-NO" sz="1400" b="1" dirty="0"/>
              <a:t>Kontaktopplysning: </a:t>
            </a:r>
          </a:p>
          <a:p>
            <a:pPr marL="0" indent="0">
              <a:buNone/>
            </a:pPr>
            <a:r>
              <a:rPr lang="nb-NO" sz="1400" dirty="0"/>
              <a:t>Klinikk psykisk helse og avhengighet, KPA, Sykehuset i Vestfold HF - ICCS "AAT/ Psyk Vestfold": </a:t>
            </a:r>
            <a:r>
              <a:rPr lang="nb-NO" sz="1400" dirty="0" err="1"/>
              <a:t>Tlf</a:t>
            </a:r>
            <a:r>
              <a:rPr lang="nb-NO" sz="1400" dirty="0"/>
              <a:t>: 33 37 50 77 (AAT svarer 08:00-2200. Fra 22:00-0800 svarer vakthavende lege ved Psykiatrisk Sykehusavdeling). </a:t>
            </a:r>
          </a:p>
          <a:p>
            <a:pPr marL="0" indent="0">
              <a:buNone/>
            </a:pPr>
            <a:r>
              <a:rPr lang="nb-NO" sz="1400" dirty="0"/>
              <a:t>Sande: Tlf. 913 48 627 (eventuelt tlf.: 416 70 575). Her svarer vakthavende lege på Blakstad 24/7 </a:t>
            </a:r>
          </a:p>
          <a:p>
            <a:pPr marL="0" indent="0">
              <a:buNone/>
            </a:pPr>
            <a:r>
              <a:rPr lang="nb-NO" sz="1400" dirty="0"/>
              <a:t>Klinikk for psykisk helsevern, Sykehuset i Telemark HF - ICCS "Konf. Psyk": Tlf.: 35 00 55 00 (Denne bemannes av DPS akutt-team fra 08:00-22:00. Fra 22:00-08:00 overføres telefonen til forvakt. Forvakt kan kontakte bakvakt ved behov). </a:t>
            </a:r>
          </a:p>
          <a:p>
            <a:pPr marL="0" indent="0">
              <a:buNone/>
            </a:pPr>
            <a:r>
              <a:rPr lang="nb-NO" sz="1400" b="1" dirty="0"/>
              <a:t>Vurdering av behov for døgninnleggelse i psykisk helsevern, tverrfaglig spesialisert rus behandling (TSB) og tilbakeføring til institusjon.</a:t>
            </a:r>
          </a:p>
          <a:p>
            <a:pPr>
              <a:buFont typeface="Wingdings" panose="05000000000000000000" pitchFamily="2" charset="2"/>
              <a:buChar char="ü"/>
            </a:pPr>
            <a:r>
              <a:rPr lang="nb-NO" sz="1400" dirty="0"/>
              <a:t>Personer som allerede er innlagt ved døgnseksjoner i Klinikk for psykisk helse og rus behandling (KPR), herunder psykiatrisk fylkes avdeling, distrikts psykiatriske sentre og avdeling for rus behandling (ARB), skal på dagtid vurderes fortrinnsvis av lege eller psykolog i egen seksjon i KPR. Etter ordinær arbeidstid gjøres vurdering av bakvakt. Bakvakt kontaktes av personale på den seksjon pasienten er innlagt. </a:t>
            </a:r>
          </a:p>
          <a:p>
            <a:pPr>
              <a:buFont typeface="Wingdings" panose="05000000000000000000" pitchFamily="2" charset="2"/>
              <a:buChar char="ü"/>
            </a:pPr>
            <a:r>
              <a:rPr lang="nb-NO" sz="1400" dirty="0"/>
              <a:t>Polikliniske pasienter innskrevet KPR (både frivillige og pasienter i tvungent psykisk helsevern uten døgn) skal i ordinær arbeidstid vurderes av lege eller psykolog i KPR ved egen seksjon. Utenom vanlig arbeidstid kontaktes legevakt. </a:t>
            </a:r>
          </a:p>
          <a:p>
            <a:pPr>
              <a:buFont typeface="Wingdings" panose="05000000000000000000" pitchFamily="2" charset="2"/>
              <a:buChar char="ü"/>
            </a:pPr>
            <a:r>
              <a:rPr lang="nb-NO" sz="1400" dirty="0"/>
              <a:t>Personer som ikke er innskrevet avdeling i KPR må bringes til fastlege eller legevakt. Ved behov for vedtak om tvungen legeundersøkelse for pasient som motsetter seg undersøkelse av lege, kontaktes kommuneoverlegen i pasientens bostedskommune, jfr. §§ 3-1 og 3-6 i Psykisk helsevernloven. </a:t>
            </a:r>
          </a:p>
          <a:p>
            <a:pPr marL="0" indent="0">
              <a:buNone/>
            </a:pPr>
            <a:r>
              <a:rPr lang="nb-NO" sz="1400" b="1" dirty="0"/>
              <a:t>LINK TIL BLIKSUND</a:t>
            </a:r>
          </a:p>
        </p:txBody>
      </p:sp>
    </p:spTree>
    <p:extLst>
      <p:ext uri="{BB962C8B-B14F-4D97-AF65-F5344CB8AC3E}">
        <p14:creationId xmlns:p14="http://schemas.microsoft.com/office/powerpoint/2010/main" val="630922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3" name="Plassholder for innhold 2"/>
          <p:cNvPicPr>
            <a:picLocks noGrp="1" noChangeAspect="1"/>
          </p:cNvPicPr>
          <p:nvPr>
            <p:ph idx="1"/>
          </p:nvPr>
        </p:nvPicPr>
        <p:blipFill>
          <a:blip r:embed="rId4"/>
          <a:stretch>
            <a:fillRect/>
          </a:stretch>
        </p:blipFill>
        <p:spPr>
          <a:xfrm>
            <a:off x="417193" y="348517"/>
            <a:ext cx="7430520" cy="5790980"/>
          </a:xfrm>
          <a:prstGeom prst="rect">
            <a:avLst/>
          </a:prstGeom>
        </p:spPr>
      </p:pic>
      <p:pic>
        <p:nvPicPr>
          <p:cNvPr id="9" name="Bilde 8"/>
          <p:cNvPicPr>
            <a:picLocks noChangeAspect="1"/>
          </p:cNvPicPr>
          <p:nvPr/>
        </p:nvPicPr>
        <p:blipFill>
          <a:blip r:embed="rId5"/>
          <a:stretch>
            <a:fillRect/>
          </a:stretch>
        </p:blipFill>
        <p:spPr>
          <a:xfrm>
            <a:off x="9561487" y="6139497"/>
            <a:ext cx="2457793" cy="638264"/>
          </a:xfrm>
          <a:prstGeom prst="rect">
            <a:avLst/>
          </a:prstGeom>
        </p:spPr>
      </p:pic>
      <p:pic>
        <p:nvPicPr>
          <p:cNvPr id="4" name="Bilde 3"/>
          <p:cNvPicPr>
            <a:picLocks noChangeAspect="1"/>
          </p:cNvPicPr>
          <p:nvPr/>
        </p:nvPicPr>
        <p:blipFill>
          <a:blip r:embed="rId6"/>
          <a:stretch>
            <a:fillRect/>
          </a:stretch>
        </p:blipFill>
        <p:spPr>
          <a:xfrm>
            <a:off x="7996335" y="1942892"/>
            <a:ext cx="3848637" cy="2972215"/>
          </a:xfrm>
          <a:prstGeom prst="rect">
            <a:avLst/>
          </a:prstGeom>
        </p:spPr>
      </p:pic>
      <p:pic>
        <p:nvPicPr>
          <p:cNvPr id="6" name="Bilde 5"/>
          <p:cNvPicPr>
            <a:picLocks noChangeAspect="1"/>
          </p:cNvPicPr>
          <p:nvPr/>
        </p:nvPicPr>
        <p:blipFill>
          <a:blip r:embed="rId7"/>
          <a:stretch>
            <a:fillRect/>
          </a:stretch>
        </p:blipFill>
        <p:spPr>
          <a:xfrm>
            <a:off x="7996335" y="1508232"/>
            <a:ext cx="1124107" cy="219106"/>
          </a:xfrm>
          <a:prstGeom prst="rect">
            <a:avLst/>
          </a:prstGeom>
        </p:spPr>
      </p:pic>
    </p:spTree>
    <p:extLst>
      <p:ext uri="{BB962C8B-B14F-4D97-AF65-F5344CB8AC3E}">
        <p14:creationId xmlns:p14="http://schemas.microsoft.com/office/powerpoint/2010/main" val="325327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6" name="Bilde 5"/>
          <p:cNvPicPr>
            <a:picLocks noChangeAspect="1"/>
          </p:cNvPicPr>
          <p:nvPr/>
        </p:nvPicPr>
        <p:blipFill>
          <a:blip r:embed="rId5"/>
          <a:stretch>
            <a:fillRect/>
          </a:stretch>
        </p:blipFill>
        <p:spPr>
          <a:xfrm>
            <a:off x="4603246" y="290972"/>
            <a:ext cx="4236955" cy="5848523"/>
          </a:xfrm>
          <a:prstGeom prst="rect">
            <a:avLst/>
          </a:prstGeom>
        </p:spPr>
      </p:pic>
      <p:sp>
        <p:nvSpPr>
          <p:cNvPr id="10" name="Avrundet rektangel 9"/>
          <p:cNvSpPr/>
          <p:nvPr/>
        </p:nvSpPr>
        <p:spPr>
          <a:xfrm>
            <a:off x="4870938" y="4607169"/>
            <a:ext cx="3719147" cy="131005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6"/>
          <a:stretch>
            <a:fillRect/>
          </a:stretch>
        </p:blipFill>
        <p:spPr>
          <a:xfrm>
            <a:off x="506462" y="61479"/>
            <a:ext cx="4096784" cy="6078017"/>
          </a:xfrm>
          <a:prstGeom prst="rect">
            <a:avLst/>
          </a:prstGeom>
        </p:spPr>
      </p:pic>
    </p:spTree>
    <p:extLst>
      <p:ext uri="{BB962C8B-B14F-4D97-AF65-F5344CB8AC3E}">
        <p14:creationId xmlns:p14="http://schemas.microsoft.com/office/powerpoint/2010/main" val="2234627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5" name="TekstSylinder 4"/>
          <p:cNvSpPr txBox="1"/>
          <p:nvPr/>
        </p:nvSpPr>
        <p:spPr>
          <a:xfrm>
            <a:off x="9052560" y="6217920"/>
            <a:ext cx="3138255" cy="640080"/>
          </a:xfrm>
          <a:prstGeom prst="rect">
            <a:avLst/>
          </a:prstGeom>
          <a:noFill/>
        </p:spPr>
        <p:txBody>
          <a:bodyPr wrap="square" rtlCol="0">
            <a:spAutoFit/>
          </a:bodyPr>
          <a:lstStyle/>
          <a:p>
            <a:endParaRPr lang="nb-NO" dirty="0"/>
          </a:p>
        </p:txBody>
      </p:sp>
      <p:pic>
        <p:nvPicPr>
          <p:cNvPr id="9" name="Bilde 8"/>
          <p:cNvPicPr>
            <a:picLocks noChangeAspect="1"/>
          </p:cNvPicPr>
          <p:nvPr/>
        </p:nvPicPr>
        <p:blipFill>
          <a:blip r:embed="rId4"/>
          <a:stretch>
            <a:fillRect/>
          </a:stretch>
        </p:blipFill>
        <p:spPr>
          <a:xfrm>
            <a:off x="9561487" y="6139497"/>
            <a:ext cx="2457793" cy="638264"/>
          </a:xfrm>
          <a:prstGeom prst="rect">
            <a:avLst/>
          </a:prstGeom>
        </p:spPr>
      </p:pic>
      <p:pic>
        <p:nvPicPr>
          <p:cNvPr id="3" name="Bilde 2"/>
          <p:cNvPicPr>
            <a:picLocks noChangeAspect="1"/>
          </p:cNvPicPr>
          <p:nvPr/>
        </p:nvPicPr>
        <p:blipFill>
          <a:blip r:embed="rId5"/>
          <a:stretch>
            <a:fillRect/>
          </a:stretch>
        </p:blipFill>
        <p:spPr>
          <a:xfrm>
            <a:off x="476790" y="79945"/>
            <a:ext cx="4304546" cy="6378684"/>
          </a:xfrm>
          <a:prstGeom prst="rect">
            <a:avLst/>
          </a:prstGeom>
        </p:spPr>
      </p:pic>
      <p:pic>
        <p:nvPicPr>
          <p:cNvPr id="4" name="Bilde 3"/>
          <p:cNvPicPr>
            <a:picLocks noChangeAspect="1"/>
          </p:cNvPicPr>
          <p:nvPr/>
        </p:nvPicPr>
        <p:blipFill>
          <a:blip r:embed="rId6"/>
          <a:stretch>
            <a:fillRect/>
          </a:stretch>
        </p:blipFill>
        <p:spPr>
          <a:xfrm>
            <a:off x="5077268" y="79945"/>
            <a:ext cx="4316456" cy="6378684"/>
          </a:xfrm>
          <a:prstGeom prst="rect">
            <a:avLst/>
          </a:prstGeom>
        </p:spPr>
      </p:pic>
      <p:sp>
        <p:nvSpPr>
          <p:cNvPr id="6" name="TekstSylinder 5"/>
          <p:cNvSpPr txBox="1"/>
          <p:nvPr/>
        </p:nvSpPr>
        <p:spPr>
          <a:xfrm>
            <a:off x="5406696" y="4950070"/>
            <a:ext cx="3645864" cy="646331"/>
          </a:xfrm>
          <a:prstGeom prst="rect">
            <a:avLst/>
          </a:prstGeom>
          <a:noFill/>
        </p:spPr>
        <p:txBody>
          <a:bodyPr wrap="square" rtlCol="0">
            <a:spAutoFit/>
          </a:bodyPr>
          <a:lstStyle/>
          <a:p>
            <a:r>
              <a:rPr lang="nb-NO" sz="1200" dirty="0"/>
              <a:t>28.09.2022: Den sentralen som leder utspørringen foretar utlesning i felles talegruppe. Hvis sentralen ikke har kapasitet må dette formidles i telefonkonferansen. </a:t>
            </a:r>
          </a:p>
        </p:txBody>
      </p:sp>
    </p:spTree>
    <p:extLst>
      <p:ext uri="{BB962C8B-B14F-4D97-AF65-F5344CB8AC3E}">
        <p14:creationId xmlns:p14="http://schemas.microsoft.com/office/powerpoint/2010/main" val="332939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557A0A-8304-1401-2FB6-112539F85EBA}"/>
              </a:ext>
            </a:extLst>
          </p:cNvPr>
          <p:cNvSpPr>
            <a:spLocks noGrp="1"/>
          </p:cNvSpPr>
          <p:nvPr>
            <p:ph type="title"/>
          </p:nvPr>
        </p:nvSpPr>
        <p:spPr>
          <a:xfrm>
            <a:off x="314691" y="82296"/>
            <a:ext cx="10515600" cy="1325563"/>
          </a:xfrm>
        </p:spPr>
        <p:txBody>
          <a:bodyPr>
            <a:normAutofit/>
          </a:bodyPr>
          <a:lstStyle/>
          <a:p>
            <a:r>
              <a:rPr lang="nb-NO" sz="3600" dirty="0">
                <a:solidFill>
                  <a:schemeClr val="tx2">
                    <a:lumMod val="60000"/>
                    <a:lumOff val="40000"/>
                  </a:schemeClr>
                </a:solidFill>
                <a:latin typeface="+mn-lt"/>
              </a:rPr>
              <a:t>Revisjon 5.0 / 5.1 – samarbeid med andre</a:t>
            </a:r>
          </a:p>
        </p:txBody>
      </p:sp>
      <p:sp>
        <p:nvSpPr>
          <p:cNvPr id="4" name="Plassholder for innhold 3">
            <a:extLst>
              <a:ext uri="{FF2B5EF4-FFF2-40B4-BE49-F238E27FC236}">
                <a16:creationId xmlns:a16="http://schemas.microsoft.com/office/drawing/2014/main" id="{6AE83974-C65B-AE74-A7FB-87AEAAF0097F}"/>
              </a:ext>
            </a:extLst>
          </p:cNvPr>
          <p:cNvSpPr>
            <a:spLocks noGrp="1"/>
          </p:cNvSpPr>
          <p:nvPr>
            <p:ph idx="1"/>
          </p:nvPr>
        </p:nvSpPr>
        <p:spPr>
          <a:xfrm>
            <a:off x="314691" y="1154572"/>
            <a:ext cx="10994993" cy="5121712"/>
          </a:xfrm>
        </p:spPr>
        <p:txBody>
          <a:bodyPr>
            <a:normAutofit fontScale="85000" lnSpcReduction="20000"/>
          </a:bodyPr>
          <a:lstStyle/>
          <a:p>
            <a:pPr marL="0" indent="0">
              <a:buNone/>
            </a:pPr>
            <a:r>
              <a:rPr lang="nb-NO" sz="2400" b="1" i="0" dirty="0">
                <a:solidFill>
                  <a:schemeClr val="tx2">
                    <a:lumMod val="75000"/>
                  </a:schemeClr>
                </a:solidFill>
                <a:effectLst/>
              </a:rPr>
              <a:t>NKLM og </a:t>
            </a:r>
            <a:r>
              <a:rPr lang="nb-NO" sz="2400" b="1" i="0" dirty="0" err="1">
                <a:solidFill>
                  <a:schemeClr val="tx2">
                    <a:lumMod val="75000"/>
                  </a:schemeClr>
                </a:solidFill>
                <a:effectLst/>
              </a:rPr>
              <a:t>KoKom</a:t>
            </a:r>
            <a:endParaRPr lang="nb-NO" sz="2400" b="1" i="0" dirty="0">
              <a:solidFill>
                <a:schemeClr val="tx2">
                  <a:lumMod val="75000"/>
                </a:schemeClr>
              </a:solidFill>
              <a:effectLst/>
            </a:endParaRPr>
          </a:p>
          <a:p>
            <a:pPr>
              <a:buFontTx/>
              <a:buChar char="-"/>
            </a:pPr>
            <a:r>
              <a:rPr lang="nb-NO" sz="2400" dirty="0">
                <a:solidFill>
                  <a:schemeClr val="tx2">
                    <a:lumMod val="75000"/>
                  </a:schemeClr>
                </a:solidFill>
              </a:rPr>
              <a:t>Legevaktindeksen (LVI) og NIMN er samkjørt, og NIMN har lenker til LVI på alle oppslag.</a:t>
            </a:r>
          </a:p>
          <a:p>
            <a:pPr>
              <a:buFontTx/>
              <a:buChar char="-"/>
            </a:pPr>
            <a:r>
              <a:rPr lang="nb-NO" sz="2400" dirty="0">
                <a:solidFill>
                  <a:schemeClr val="tx2">
                    <a:lumMod val="75000"/>
                  </a:schemeClr>
                </a:solidFill>
              </a:rPr>
              <a:t>Kommunikasjon har vært sentral i arbeidet med revisjonen og </a:t>
            </a:r>
            <a:r>
              <a:rPr lang="nb-NO" sz="2400" dirty="0" err="1">
                <a:solidFill>
                  <a:schemeClr val="tx2">
                    <a:lumMod val="75000"/>
                  </a:schemeClr>
                </a:solidFill>
              </a:rPr>
              <a:t>KoKom</a:t>
            </a:r>
            <a:r>
              <a:rPr lang="nb-NO" sz="2400" dirty="0">
                <a:solidFill>
                  <a:schemeClr val="tx2">
                    <a:lumMod val="75000"/>
                  </a:schemeClr>
                </a:solidFill>
              </a:rPr>
              <a:t> sin håndbok har vært uvurderlig.</a:t>
            </a:r>
          </a:p>
          <a:p>
            <a:pPr>
              <a:buFontTx/>
              <a:buChar char="-"/>
            </a:pPr>
            <a:r>
              <a:rPr lang="nb-NO" sz="2400" dirty="0">
                <a:solidFill>
                  <a:schemeClr val="tx2">
                    <a:lumMod val="75000"/>
                  </a:schemeClr>
                </a:solidFill>
              </a:rPr>
              <a:t>Både </a:t>
            </a:r>
            <a:r>
              <a:rPr lang="nb-NO" sz="2400" dirty="0" err="1">
                <a:solidFill>
                  <a:schemeClr val="tx2">
                    <a:lumMod val="75000"/>
                  </a:schemeClr>
                </a:solidFill>
              </a:rPr>
              <a:t>KoKom</a:t>
            </a:r>
            <a:r>
              <a:rPr lang="nb-NO" sz="2400" dirty="0">
                <a:solidFill>
                  <a:schemeClr val="tx2">
                    <a:lumMod val="75000"/>
                  </a:schemeClr>
                </a:solidFill>
              </a:rPr>
              <a:t> og NKLM har vært representert i redaksjonsrådet.</a:t>
            </a:r>
          </a:p>
          <a:p>
            <a:pPr marL="0" indent="0">
              <a:buNone/>
            </a:pPr>
            <a:endParaRPr lang="nb-NO" sz="900" dirty="0">
              <a:solidFill>
                <a:schemeClr val="tx2">
                  <a:lumMod val="75000"/>
                </a:schemeClr>
              </a:solidFill>
            </a:endParaRPr>
          </a:p>
          <a:p>
            <a:pPr marL="0" indent="0">
              <a:buNone/>
            </a:pPr>
            <a:r>
              <a:rPr lang="nb-NO" sz="2400" b="1" dirty="0">
                <a:solidFill>
                  <a:schemeClr val="tx2">
                    <a:lumMod val="75000"/>
                  </a:schemeClr>
                </a:solidFill>
              </a:rPr>
              <a:t>Giftinformasjonen</a:t>
            </a:r>
          </a:p>
          <a:p>
            <a:pPr>
              <a:buFontTx/>
              <a:buChar char="-"/>
            </a:pPr>
            <a:r>
              <a:rPr lang="nb-NO" sz="2400" dirty="0">
                <a:solidFill>
                  <a:schemeClr val="tx2">
                    <a:lumMod val="75000"/>
                  </a:schemeClr>
                </a:solidFill>
              </a:rPr>
              <a:t>Har gjennomgått alle oppslagene som omhandler forgiftninger.</a:t>
            </a:r>
          </a:p>
          <a:p>
            <a:pPr marL="0" indent="0">
              <a:buNone/>
            </a:pPr>
            <a:endParaRPr lang="nb-NO" sz="800" i="0" dirty="0">
              <a:solidFill>
                <a:schemeClr val="tx2">
                  <a:lumMod val="75000"/>
                </a:schemeClr>
              </a:solidFill>
              <a:effectLst/>
            </a:endParaRPr>
          </a:p>
          <a:p>
            <a:pPr marL="0" indent="0">
              <a:buNone/>
            </a:pPr>
            <a:r>
              <a:rPr lang="nb-NO" sz="2400" b="1" i="0" dirty="0">
                <a:solidFill>
                  <a:schemeClr val="tx2">
                    <a:lumMod val="75000"/>
                  </a:schemeClr>
                </a:solidFill>
                <a:effectLst/>
              </a:rPr>
              <a:t>Førstehjelpsrådet</a:t>
            </a:r>
            <a:r>
              <a:rPr lang="nb-NO" sz="2400" i="0" dirty="0">
                <a:solidFill>
                  <a:schemeClr val="tx2">
                    <a:lumMod val="75000"/>
                  </a:schemeClr>
                </a:solidFill>
                <a:effectLst/>
              </a:rPr>
              <a:t> </a:t>
            </a:r>
          </a:p>
          <a:p>
            <a:pPr>
              <a:buFontTx/>
              <a:buChar char="-"/>
            </a:pPr>
            <a:r>
              <a:rPr lang="nb-NO" sz="2400" i="0" dirty="0">
                <a:solidFill>
                  <a:schemeClr val="tx2">
                    <a:lumMod val="75000"/>
                  </a:schemeClr>
                </a:solidFill>
                <a:effectLst/>
              </a:rPr>
              <a:t>Har sjekket </a:t>
            </a:r>
            <a:r>
              <a:rPr lang="nb-NO" sz="2400" dirty="0">
                <a:solidFill>
                  <a:schemeClr val="tx2">
                    <a:lumMod val="75000"/>
                  </a:schemeClr>
                </a:solidFill>
              </a:rPr>
              <a:t>instruksjonsoppslagene og sett over rådene på samtlige oppslag.</a:t>
            </a:r>
          </a:p>
          <a:p>
            <a:pPr marL="0" indent="0">
              <a:buNone/>
            </a:pPr>
            <a:endParaRPr lang="nb-NO" sz="900" dirty="0">
              <a:solidFill>
                <a:schemeClr val="tx2">
                  <a:lumMod val="75000"/>
                </a:schemeClr>
              </a:solidFill>
            </a:endParaRPr>
          </a:p>
          <a:p>
            <a:pPr marL="0" indent="0">
              <a:buNone/>
            </a:pPr>
            <a:r>
              <a:rPr lang="nb-NO" sz="2400" b="1" i="0" dirty="0">
                <a:solidFill>
                  <a:schemeClr val="tx2">
                    <a:lumMod val="75000"/>
                  </a:schemeClr>
                </a:solidFill>
                <a:effectLst/>
              </a:rPr>
              <a:t>OMDA / AMIS</a:t>
            </a:r>
          </a:p>
          <a:p>
            <a:pPr>
              <a:buFontTx/>
              <a:buChar char="-"/>
            </a:pPr>
            <a:r>
              <a:rPr lang="nb-NO" sz="2400" dirty="0">
                <a:solidFill>
                  <a:schemeClr val="tx2">
                    <a:lumMod val="75000"/>
                  </a:schemeClr>
                </a:solidFill>
              </a:rPr>
              <a:t>NAKOS har hatt en dialog med OMDA gjennom hele prosessen - alle oppdaterte kriterietekster er lagt inn i AMIS 3.5.</a:t>
            </a:r>
          </a:p>
          <a:p>
            <a:pPr marL="0" indent="0">
              <a:buNone/>
            </a:pPr>
            <a:endParaRPr lang="nb-NO" sz="700" dirty="0">
              <a:solidFill>
                <a:schemeClr val="tx2">
                  <a:lumMod val="75000"/>
                </a:schemeClr>
              </a:solidFill>
            </a:endParaRPr>
          </a:p>
          <a:p>
            <a:pPr marL="0" indent="0">
              <a:buNone/>
            </a:pPr>
            <a:r>
              <a:rPr lang="nb-NO" sz="2400" b="1" i="0" dirty="0">
                <a:solidFill>
                  <a:schemeClr val="tx2">
                    <a:lumMod val="75000"/>
                  </a:schemeClr>
                </a:solidFill>
                <a:effectLst/>
              </a:rPr>
              <a:t>Andre</a:t>
            </a:r>
          </a:p>
          <a:p>
            <a:pPr>
              <a:buFontTx/>
              <a:buChar char="-"/>
            </a:pPr>
            <a:r>
              <a:rPr lang="nb-NO" sz="2400" dirty="0">
                <a:solidFill>
                  <a:schemeClr val="tx2">
                    <a:lumMod val="75000"/>
                  </a:schemeClr>
                </a:solidFill>
              </a:rPr>
              <a:t>Det er koblet inn eksperter ved behov, dvs. gynekologer, psykiater, diabetes sykepleier osv.</a:t>
            </a:r>
          </a:p>
          <a:p>
            <a:pPr marL="0" indent="0">
              <a:buNone/>
            </a:pPr>
            <a:endParaRPr lang="nb-NO" sz="2400" i="0" dirty="0">
              <a:solidFill>
                <a:schemeClr val="tx2">
                  <a:lumMod val="75000"/>
                </a:schemeClr>
              </a:solidFill>
              <a:effectLst/>
            </a:endParaRPr>
          </a:p>
          <a:p>
            <a:pPr marL="0" indent="0">
              <a:buNone/>
            </a:pPr>
            <a:endParaRPr lang="nb-NO" sz="2400" i="0" dirty="0">
              <a:solidFill>
                <a:schemeClr val="tx2">
                  <a:lumMod val="75000"/>
                </a:schemeClr>
              </a:solidFill>
              <a:effectLst/>
            </a:endParaRPr>
          </a:p>
          <a:p>
            <a:pPr>
              <a:buFontTx/>
              <a:buChar char="-"/>
            </a:pPr>
            <a:endParaRPr lang="nb-NO" sz="2400" i="0" dirty="0">
              <a:solidFill>
                <a:schemeClr val="tx2">
                  <a:lumMod val="75000"/>
                </a:schemeClr>
              </a:solidFill>
              <a:effectLst/>
            </a:endParaRPr>
          </a:p>
          <a:p>
            <a:pPr>
              <a:buFontTx/>
              <a:buChar char="-"/>
            </a:pPr>
            <a:endParaRPr lang="nb-NO" sz="2400" i="0" dirty="0">
              <a:solidFill>
                <a:schemeClr val="tx2">
                  <a:lumMod val="75000"/>
                </a:schemeClr>
              </a:solidFill>
              <a:effectLst/>
            </a:endParaRPr>
          </a:p>
          <a:p>
            <a:pPr marL="0" indent="0">
              <a:buNone/>
            </a:pPr>
            <a:endParaRPr lang="nb-NO" sz="2400" i="0" dirty="0">
              <a:solidFill>
                <a:srgbClr val="FF0000"/>
              </a:solidFill>
              <a:effectLst/>
            </a:endParaRPr>
          </a:p>
          <a:p>
            <a:pPr marL="0" indent="0">
              <a:buNone/>
            </a:pPr>
            <a:endParaRPr lang="nb-NO" dirty="0"/>
          </a:p>
        </p:txBody>
      </p:sp>
      <p:pic>
        <p:nvPicPr>
          <p:cNvPr id="6" name="Bilde 5">
            <a:extLst>
              <a:ext uri="{FF2B5EF4-FFF2-40B4-BE49-F238E27FC236}">
                <a16:creationId xmlns:a16="http://schemas.microsoft.com/office/drawing/2014/main" id="{BA872B01-5D1B-0670-0B83-89B4A06A917A}"/>
              </a:ext>
            </a:extLst>
          </p:cNvPr>
          <p:cNvPicPr>
            <a:picLocks noChangeAspect="1"/>
          </p:cNvPicPr>
          <p:nvPr/>
        </p:nvPicPr>
        <p:blipFill>
          <a:blip r:embed="rId3"/>
          <a:stretch>
            <a:fillRect/>
          </a:stretch>
        </p:blipFill>
        <p:spPr>
          <a:xfrm>
            <a:off x="1" y="6562967"/>
            <a:ext cx="1346886" cy="303871"/>
          </a:xfrm>
          <a:prstGeom prst="rect">
            <a:avLst/>
          </a:prstGeom>
        </p:spPr>
      </p:pic>
      <p:pic>
        <p:nvPicPr>
          <p:cNvPr id="5" name="Bilde 4">
            <a:extLst>
              <a:ext uri="{FF2B5EF4-FFF2-40B4-BE49-F238E27FC236}">
                <a16:creationId xmlns:a16="http://schemas.microsoft.com/office/drawing/2014/main" id="{1ADE15E1-8F06-0E2B-D228-E95B8412D271}"/>
              </a:ext>
            </a:extLst>
          </p:cNvPr>
          <p:cNvPicPr>
            <a:picLocks noChangeAspect="1"/>
          </p:cNvPicPr>
          <p:nvPr/>
        </p:nvPicPr>
        <p:blipFill>
          <a:blip r:embed="rId3"/>
          <a:stretch>
            <a:fillRect/>
          </a:stretch>
        </p:blipFill>
        <p:spPr>
          <a:xfrm>
            <a:off x="2" y="6587730"/>
            <a:ext cx="1237127" cy="279108"/>
          </a:xfrm>
          <a:prstGeom prst="rect">
            <a:avLst/>
          </a:prstGeom>
        </p:spPr>
      </p:pic>
    </p:spTree>
    <p:extLst>
      <p:ext uri="{BB962C8B-B14F-4D97-AF65-F5344CB8AC3E}">
        <p14:creationId xmlns:p14="http://schemas.microsoft.com/office/powerpoint/2010/main" val="544695152"/>
      </p:ext>
    </p:extLst>
  </p:cSld>
  <p:clrMapOvr>
    <a:masterClrMapping/>
  </p:clrMapOvr>
  <mc:AlternateContent xmlns:mc="http://schemas.openxmlformats.org/markup-compatibility/2006" xmlns:p14="http://schemas.microsoft.com/office/powerpoint/2010/main">
    <mc:Choice Requires="p14">
      <p:transition spd="slow" p14:dur="2000" advTm="68333"/>
    </mc:Choice>
    <mc:Fallback xmlns="">
      <p:transition spd="slow" advTm="683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A557A0A-8304-1401-2FB6-112539F85EBA}"/>
              </a:ext>
            </a:extLst>
          </p:cNvPr>
          <p:cNvSpPr>
            <a:spLocks noGrp="1"/>
          </p:cNvSpPr>
          <p:nvPr>
            <p:ph type="title"/>
          </p:nvPr>
        </p:nvSpPr>
        <p:spPr>
          <a:xfrm>
            <a:off x="430142" y="98087"/>
            <a:ext cx="10515600" cy="1080474"/>
          </a:xfrm>
        </p:spPr>
        <p:txBody>
          <a:bodyPr>
            <a:normAutofit/>
          </a:bodyPr>
          <a:lstStyle/>
          <a:p>
            <a:r>
              <a:rPr lang="nb-NO" sz="3600" dirty="0">
                <a:solidFill>
                  <a:schemeClr val="tx2">
                    <a:lumMod val="60000"/>
                    <a:lumOff val="40000"/>
                  </a:schemeClr>
                </a:solidFill>
                <a:latin typeface="+mn-lt"/>
              </a:rPr>
              <a:t>Revisjon 5.0 / 5.1 (2021 – 2024)</a:t>
            </a:r>
          </a:p>
        </p:txBody>
      </p:sp>
      <p:sp>
        <p:nvSpPr>
          <p:cNvPr id="4" name="Plassholder for innhold 3">
            <a:extLst>
              <a:ext uri="{FF2B5EF4-FFF2-40B4-BE49-F238E27FC236}">
                <a16:creationId xmlns:a16="http://schemas.microsoft.com/office/drawing/2014/main" id="{6AE83974-C65B-AE74-A7FB-87AEAAF0097F}"/>
              </a:ext>
            </a:extLst>
          </p:cNvPr>
          <p:cNvSpPr>
            <a:spLocks noGrp="1"/>
          </p:cNvSpPr>
          <p:nvPr>
            <p:ph idx="1"/>
          </p:nvPr>
        </p:nvSpPr>
        <p:spPr>
          <a:xfrm>
            <a:off x="551793" y="1103428"/>
            <a:ext cx="10515600" cy="5121712"/>
          </a:xfrm>
        </p:spPr>
        <p:txBody>
          <a:bodyPr>
            <a:normAutofit lnSpcReduction="10000"/>
          </a:bodyPr>
          <a:lstStyle/>
          <a:p>
            <a:pPr marL="0" indent="0">
              <a:buNone/>
            </a:pPr>
            <a:r>
              <a:rPr lang="nb-NO" sz="2400" dirty="0">
                <a:solidFill>
                  <a:schemeClr val="tx2">
                    <a:lumMod val="75000"/>
                  </a:schemeClr>
                </a:solidFill>
                <a:latin typeface="myriad-pro"/>
              </a:rPr>
              <a:t>Det ble opprettet arbeidsgrupper der det var mest tilbakemeldinger om endringsønsker- og behov:</a:t>
            </a:r>
          </a:p>
          <a:p>
            <a:pPr>
              <a:buFontTx/>
              <a:buChar char="-"/>
            </a:pPr>
            <a:r>
              <a:rPr lang="nb-NO" sz="2400" i="0" dirty="0">
                <a:solidFill>
                  <a:schemeClr val="tx2">
                    <a:lumMod val="75000"/>
                  </a:schemeClr>
                </a:solidFill>
                <a:effectLst/>
                <a:latin typeface="myriad-pro"/>
              </a:rPr>
              <a:t>Start og instruksjonssidene</a:t>
            </a:r>
          </a:p>
          <a:p>
            <a:pPr>
              <a:buFontTx/>
              <a:buChar char="-"/>
            </a:pPr>
            <a:r>
              <a:rPr lang="nb-NO" sz="2400" i="0" dirty="0">
                <a:solidFill>
                  <a:schemeClr val="tx2">
                    <a:lumMod val="75000"/>
                  </a:schemeClr>
                </a:solidFill>
                <a:effectLst/>
                <a:latin typeface="myriad-pro"/>
              </a:rPr>
              <a:t>Bestilt oppdrag </a:t>
            </a:r>
          </a:p>
          <a:p>
            <a:pPr>
              <a:buFontTx/>
              <a:buChar char="-"/>
            </a:pPr>
            <a:r>
              <a:rPr lang="nb-NO" sz="2400" dirty="0">
                <a:solidFill>
                  <a:schemeClr val="tx2">
                    <a:lumMod val="75000"/>
                  </a:schemeClr>
                </a:solidFill>
                <a:latin typeface="myriad-pro"/>
              </a:rPr>
              <a:t>Hjerneslag</a:t>
            </a:r>
            <a:endParaRPr lang="nb-NO" sz="2400" i="0" dirty="0">
              <a:solidFill>
                <a:schemeClr val="tx2">
                  <a:lumMod val="75000"/>
                </a:schemeClr>
              </a:solidFill>
              <a:effectLst/>
              <a:latin typeface="myriad-pro"/>
            </a:endParaRPr>
          </a:p>
          <a:p>
            <a:pPr>
              <a:buFontTx/>
              <a:buChar char="-"/>
            </a:pPr>
            <a:r>
              <a:rPr lang="nb-NO" sz="2400" dirty="0">
                <a:solidFill>
                  <a:schemeClr val="tx2">
                    <a:lumMod val="75000"/>
                  </a:schemeClr>
                </a:solidFill>
                <a:latin typeface="myriad-pro"/>
              </a:rPr>
              <a:t>Psykisk helse </a:t>
            </a:r>
          </a:p>
          <a:p>
            <a:pPr>
              <a:buFontTx/>
              <a:buChar char="-"/>
            </a:pPr>
            <a:r>
              <a:rPr lang="nb-NO" sz="2400" i="0" dirty="0">
                <a:solidFill>
                  <a:schemeClr val="tx2">
                    <a:lumMod val="75000"/>
                  </a:schemeClr>
                </a:solidFill>
                <a:effectLst/>
                <a:latin typeface="myriad-pro"/>
              </a:rPr>
              <a:t>Pustevansker</a:t>
            </a:r>
          </a:p>
          <a:p>
            <a:pPr>
              <a:buFontTx/>
              <a:buChar char="-"/>
            </a:pPr>
            <a:r>
              <a:rPr lang="nb-NO" sz="2400" i="0" dirty="0">
                <a:solidFill>
                  <a:schemeClr val="tx2">
                    <a:lumMod val="75000"/>
                  </a:schemeClr>
                </a:solidFill>
                <a:effectLst/>
                <a:latin typeface="myriad-pro"/>
              </a:rPr>
              <a:t>Traumesidene</a:t>
            </a:r>
          </a:p>
          <a:p>
            <a:pPr marL="0" indent="0">
              <a:buNone/>
            </a:pPr>
            <a:endParaRPr lang="nb-NO" sz="2400" i="0" dirty="0">
              <a:solidFill>
                <a:schemeClr val="tx2">
                  <a:lumMod val="75000"/>
                </a:schemeClr>
              </a:solidFill>
              <a:effectLst/>
              <a:latin typeface="myriad-pro"/>
            </a:endParaRPr>
          </a:p>
          <a:p>
            <a:pPr marL="0" indent="0">
              <a:buNone/>
            </a:pPr>
            <a:r>
              <a:rPr lang="nb-NO" sz="2400" dirty="0">
                <a:solidFill>
                  <a:schemeClr val="tx2">
                    <a:lumMod val="75000"/>
                  </a:schemeClr>
                </a:solidFill>
                <a:latin typeface="myriad-pro"/>
              </a:rPr>
              <a:t>I tillegg er det laget:</a:t>
            </a:r>
          </a:p>
          <a:p>
            <a:pPr>
              <a:buFontTx/>
              <a:buChar char="-"/>
            </a:pPr>
            <a:r>
              <a:rPr lang="nb-NO" sz="2400" dirty="0">
                <a:solidFill>
                  <a:schemeClr val="tx2">
                    <a:lumMod val="75000"/>
                  </a:schemeClr>
                </a:solidFill>
                <a:latin typeface="myriad-pro"/>
              </a:rPr>
              <a:t>En definisjonsoversikt.</a:t>
            </a:r>
          </a:p>
          <a:p>
            <a:pPr>
              <a:buFontTx/>
              <a:buChar char="-"/>
            </a:pPr>
            <a:r>
              <a:rPr lang="nb-NO" sz="2400" dirty="0">
                <a:solidFill>
                  <a:schemeClr val="tx2">
                    <a:lumMod val="75000"/>
                  </a:schemeClr>
                </a:solidFill>
                <a:latin typeface="myriad-pro"/>
              </a:rPr>
              <a:t>Et nytt oppslag Funksjonssvikt, med god hjelp fra NKLM.</a:t>
            </a:r>
            <a:endParaRPr lang="nb-NO" sz="2400" i="0" dirty="0">
              <a:solidFill>
                <a:schemeClr val="tx2">
                  <a:lumMod val="75000"/>
                </a:schemeClr>
              </a:solidFill>
              <a:effectLst/>
              <a:latin typeface="myriad-pro"/>
            </a:endParaRPr>
          </a:p>
          <a:p>
            <a:pPr marL="0" indent="0">
              <a:buNone/>
            </a:pPr>
            <a:endParaRPr lang="nb-NO" sz="2000" i="0" dirty="0">
              <a:solidFill>
                <a:schemeClr val="tx2">
                  <a:lumMod val="75000"/>
                </a:schemeClr>
              </a:solidFill>
              <a:effectLst/>
              <a:latin typeface="myriad-pro"/>
            </a:endParaRPr>
          </a:p>
          <a:p>
            <a:pPr marL="0" indent="0">
              <a:buNone/>
            </a:pPr>
            <a:endParaRPr lang="nb-NO" sz="2000" i="0" dirty="0">
              <a:solidFill>
                <a:srgbClr val="FF0000"/>
              </a:solidFill>
              <a:effectLst/>
              <a:latin typeface="myriad-pro"/>
            </a:endParaRPr>
          </a:p>
          <a:p>
            <a:pPr marL="0" indent="0">
              <a:buNone/>
            </a:pPr>
            <a:endParaRPr lang="nb-NO" dirty="0"/>
          </a:p>
        </p:txBody>
      </p:sp>
      <p:pic>
        <p:nvPicPr>
          <p:cNvPr id="6" name="Bilde 5">
            <a:extLst>
              <a:ext uri="{FF2B5EF4-FFF2-40B4-BE49-F238E27FC236}">
                <a16:creationId xmlns:a16="http://schemas.microsoft.com/office/drawing/2014/main" id="{BA872B01-5D1B-0670-0B83-89B4A06A917A}"/>
              </a:ext>
            </a:extLst>
          </p:cNvPr>
          <p:cNvPicPr>
            <a:picLocks noChangeAspect="1"/>
          </p:cNvPicPr>
          <p:nvPr/>
        </p:nvPicPr>
        <p:blipFill>
          <a:blip r:embed="rId3"/>
          <a:stretch>
            <a:fillRect/>
          </a:stretch>
        </p:blipFill>
        <p:spPr>
          <a:xfrm>
            <a:off x="1" y="6562967"/>
            <a:ext cx="1346886" cy="303871"/>
          </a:xfrm>
          <a:prstGeom prst="rect">
            <a:avLst/>
          </a:prstGeom>
        </p:spPr>
      </p:pic>
      <p:pic>
        <p:nvPicPr>
          <p:cNvPr id="5" name="Bilde 4">
            <a:extLst>
              <a:ext uri="{FF2B5EF4-FFF2-40B4-BE49-F238E27FC236}">
                <a16:creationId xmlns:a16="http://schemas.microsoft.com/office/drawing/2014/main" id="{A888A198-8A0C-EBD0-DF7F-25E534C42BD2}"/>
              </a:ext>
            </a:extLst>
          </p:cNvPr>
          <p:cNvPicPr>
            <a:picLocks noChangeAspect="1"/>
          </p:cNvPicPr>
          <p:nvPr/>
        </p:nvPicPr>
        <p:blipFill>
          <a:blip r:embed="rId3"/>
          <a:stretch>
            <a:fillRect/>
          </a:stretch>
        </p:blipFill>
        <p:spPr>
          <a:xfrm>
            <a:off x="2" y="6587730"/>
            <a:ext cx="1237127" cy="279108"/>
          </a:xfrm>
          <a:prstGeom prst="rect">
            <a:avLst/>
          </a:prstGeom>
        </p:spPr>
      </p:pic>
    </p:spTree>
    <p:extLst>
      <p:ext uri="{BB962C8B-B14F-4D97-AF65-F5344CB8AC3E}">
        <p14:creationId xmlns:p14="http://schemas.microsoft.com/office/powerpoint/2010/main" val="1137116499"/>
      </p:ext>
    </p:extLst>
  </p:cSld>
  <p:clrMapOvr>
    <a:masterClrMapping/>
  </p:clrMapOvr>
  <mc:AlternateContent xmlns:mc="http://schemas.openxmlformats.org/markup-compatibility/2006" xmlns:p14="http://schemas.microsoft.com/office/powerpoint/2010/main">
    <mc:Choice Requires="p14">
      <p:transition spd="slow" p14:dur="2000" advTm="34300"/>
    </mc:Choice>
    <mc:Fallback xmlns="">
      <p:transition spd="slow" advTm="343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5978C93-4D1E-98C9-8767-534395F59461}"/>
              </a:ext>
            </a:extLst>
          </p:cNvPr>
          <p:cNvPicPr>
            <a:picLocks noChangeAspect="1"/>
          </p:cNvPicPr>
          <p:nvPr/>
        </p:nvPicPr>
        <p:blipFill>
          <a:blip r:embed="rId3"/>
          <a:stretch>
            <a:fillRect/>
          </a:stretch>
        </p:blipFill>
        <p:spPr>
          <a:xfrm>
            <a:off x="0" y="6705594"/>
            <a:ext cx="714703" cy="161244"/>
          </a:xfrm>
          <a:prstGeom prst="rect">
            <a:avLst/>
          </a:prstGeom>
        </p:spPr>
      </p:pic>
      <p:sp>
        <p:nvSpPr>
          <p:cNvPr id="2" name="Tittel 1">
            <a:extLst>
              <a:ext uri="{FF2B5EF4-FFF2-40B4-BE49-F238E27FC236}">
                <a16:creationId xmlns:a16="http://schemas.microsoft.com/office/drawing/2014/main" id="{699DF792-BFBC-BF87-21A8-66A9036EEC2D}"/>
              </a:ext>
            </a:extLst>
          </p:cNvPr>
          <p:cNvSpPr>
            <a:spLocks noGrp="1"/>
          </p:cNvSpPr>
          <p:nvPr>
            <p:ph type="title"/>
          </p:nvPr>
        </p:nvSpPr>
        <p:spPr>
          <a:xfrm>
            <a:off x="353234" y="79914"/>
            <a:ext cx="11079959" cy="1325563"/>
          </a:xfrm>
        </p:spPr>
        <p:txBody>
          <a:bodyPr>
            <a:normAutofit/>
          </a:bodyPr>
          <a:lstStyle/>
          <a:p>
            <a:r>
              <a:rPr lang="nb-NO" sz="3600" b="1" dirty="0">
                <a:solidFill>
                  <a:schemeClr val="tx2">
                    <a:lumMod val="60000"/>
                    <a:lumOff val="40000"/>
                  </a:schemeClr>
                </a:solidFill>
              </a:rPr>
              <a:t>Nye oppslag og nye navn</a:t>
            </a:r>
          </a:p>
        </p:txBody>
      </p:sp>
      <p:sp>
        <p:nvSpPr>
          <p:cNvPr id="4" name="Plassholder for innhold 3">
            <a:extLst>
              <a:ext uri="{FF2B5EF4-FFF2-40B4-BE49-F238E27FC236}">
                <a16:creationId xmlns:a16="http://schemas.microsoft.com/office/drawing/2014/main" id="{5E80956D-5086-5CDF-AF33-A8E96B3D4C9C}"/>
              </a:ext>
            </a:extLst>
          </p:cNvPr>
          <p:cNvSpPr>
            <a:spLocks noGrp="1"/>
          </p:cNvSpPr>
          <p:nvPr>
            <p:ph idx="1"/>
          </p:nvPr>
        </p:nvSpPr>
        <p:spPr>
          <a:xfrm>
            <a:off x="353234" y="1209159"/>
            <a:ext cx="10357022" cy="5075023"/>
          </a:xfrm>
        </p:spPr>
        <p:txBody>
          <a:bodyPr>
            <a:normAutofit fontScale="92500" lnSpcReduction="20000"/>
          </a:bodyPr>
          <a:lstStyle/>
          <a:p>
            <a:pPr marL="0" indent="0">
              <a:buNone/>
            </a:pPr>
            <a:r>
              <a:rPr lang="nb-NO" sz="2200" b="1" dirty="0">
                <a:solidFill>
                  <a:schemeClr val="tx2">
                    <a:lumMod val="75000"/>
                  </a:schemeClr>
                </a:solidFill>
                <a:effectLst/>
                <a:ea typeface="Times New Roman" panose="02020603050405020304" pitchFamily="18" charset="0"/>
              </a:rPr>
              <a:t>Nye oppslag:</a:t>
            </a:r>
          </a:p>
          <a:p>
            <a:pPr marL="0" indent="0">
              <a:buNone/>
            </a:pPr>
            <a:r>
              <a:rPr lang="nb-NO" sz="2200" dirty="0">
                <a:solidFill>
                  <a:schemeClr val="tx2">
                    <a:lumMod val="75000"/>
                  </a:schemeClr>
                </a:solidFill>
                <a:effectLst/>
                <a:ea typeface="Times New Roman" panose="02020603050405020304" pitchFamily="18" charset="0"/>
              </a:rPr>
              <a:t>05 Psykisk helse / lidelse </a:t>
            </a:r>
          </a:p>
          <a:p>
            <a:pPr marL="0" indent="0">
              <a:buNone/>
            </a:pPr>
            <a:r>
              <a:rPr lang="nb-NO" sz="2200" dirty="0">
                <a:solidFill>
                  <a:schemeClr val="tx2">
                    <a:lumMod val="75000"/>
                  </a:schemeClr>
                </a:solidFill>
                <a:effectLst/>
                <a:ea typeface="Times New Roman" panose="02020603050405020304" pitchFamily="18" charset="0"/>
              </a:rPr>
              <a:t>24 Funksjonssvikt </a:t>
            </a:r>
          </a:p>
          <a:p>
            <a:pPr marL="0" indent="0">
              <a:buNone/>
            </a:pPr>
            <a:r>
              <a:rPr lang="nb-NO" sz="2200" dirty="0">
                <a:solidFill>
                  <a:schemeClr val="tx2">
                    <a:lumMod val="75000"/>
                  </a:schemeClr>
                </a:solidFill>
                <a:effectLst/>
                <a:ea typeface="Times New Roman" panose="02020603050405020304" pitchFamily="18" charset="0"/>
              </a:rPr>
              <a:t>40 Bestilt oppdrag psykisk helse </a:t>
            </a:r>
          </a:p>
          <a:p>
            <a:pPr marL="0" indent="0">
              <a:buNone/>
            </a:pPr>
            <a:r>
              <a:rPr lang="nb-NO" sz="2200" b="1" dirty="0">
                <a:solidFill>
                  <a:schemeClr val="tx2">
                    <a:lumMod val="75000"/>
                  </a:schemeClr>
                </a:solidFill>
              </a:rPr>
              <a:t>Nye navn:</a:t>
            </a: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03 Bevisstløs / redusert bevissthet, puster normalt</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04 Fremmedlegeme (tatt ut «i luftveien»)</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06 Psykisk krise, akutt vurdering selvmord</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07 Brannskade (tatt ut «</a:t>
            </a:r>
            <a:r>
              <a:rPr lang="nb-NO" sz="2200" dirty="0" err="1">
                <a:solidFill>
                  <a:schemeClr val="tx2">
                    <a:lumMod val="75000"/>
                  </a:schemeClr>
                </a:solidFill>
                <a:effectLst/>
                <a:latin typeface="Calibri" panose="020F0502020204030204" pitchFamily="34" charset="0"/>
                <a:ea typeface="Times New Roman" panose="02020603050405020304" pitchFamily="18" charset="0"/>
              </a:rPr>
              <a:t>skoldeskade</a:t>
            </a:r>
            <a:r>
              <a:rPr lang="nb-NO" sz="2200" dirty="0">
                <a:solidFill>
                  <a:schemeClr val="tx2">
                    <a:lumMod val="75000"/>
                  </a:schemeClr>
                </a:solidFill>
                <a:effectLst/>
                <a:latin typeface="Calibri" panose="020F0502020204030204" pitchFamily="34" charset="0"/>
                <a:ea typeface="Times New Roman" panose="02020603050405020304" pitchFamily="18" charset="0"/>
              </a:rPr>
              <a:t>, elektrisk skade» – ligger i navnet)</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16 Barn – sykdom</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17 Bitt / insektstikk</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21 Dødsfall / mulig dødsfall </a:t>
            </a: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27 Hjerneslagsymptomer                      </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35 Smerter i mage, rygg eller ekstremiteter </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r>
              <a:rPr lang="nb-NO" sz="2200" dirty="0">
                <a:solidFill>
                  <a:schemeClr val="tx2">
                    <a:lumMod val="75000"/>
                  </a:schemeClr>
                </a:solidFill>
                <a:effectLst/>
                <a:latin typeface="Calibri" panose="020F0502020204030204" pitchFamily="34" charset="0"/>
                <a:ea typeface="Times New Roman" panose="02020603050405020304" pitchFamily="18" charset="0"/>
              </a:rPr>
              <a:t>36 Uavklart problem (nå i alfabetisk rekkefølge)</a:t>
            </a:r>
            <a:endParaRPr lang="nb-NO" sz="2200" dirty="0">
              <a:solidFill>
                <a:schemeClr val="tx2">
                  <a:lumMod val="75000"/>
                </a:schemeClr>
              </a:solidFill>
              <a:effectLst/>
              <a:latin typeface="Times New Roman" panose="02020603050405020304" pitchFamily="18" charset="0"/>
              <a:ea typeface="Times New Roman" panose="02020603050405020304" pitchFamily="18" charset="0"/>
            </a:endParaRPr>
          </a:p>
          <a:p>
            <a:pPr marL="0" indent="0">
              <a:buNone/>
            </a:pPr>
            <a:endParaRPr lang="nb-NO" dirty="0"/>
          </a:p>
        </p:txBody>
      </p:sp>
      <p:pic>
        <p:nvPicPr>
          <p:cNvPr id="3" name="Bilde 2">
            <a:extLst>
              <a:ext uri="{FF2B5EF4-FFF2-40B4-BE49-F238E27FC236}">
                <a16:creationId xmlns:a16="http://schemas.microsoft.com/office/drawing/2014/main" id="{0BC5DD05-40B4-A48A-FC31-60F4B83BE366}"/>
              </a:ext>
            </a:extLst>
          </p:cNvPr>
          <p:cNvPicPr>
            <a:picLocks noChangeAspect="1"/>
          </p:cNvPicPr>
          <p:nvPr/>
        </p:nvPicPr>
        <p:blipFill>
          <a:blip r:embed="rId3"/>
          <a:stretch>
            <a:fillRect/>
          </a:stretch>
        </p:blipFill>
        <p:spPr>
          <a:xfrm>
            <a:off x="2" y="6587730"/>
            <a:ext cx="1237127" cy="279108"/>
          </a:xfrm>
          <a:prstGeom prst="rect">
            <a:avLst/>
          </a:prstGeom>
        </p:spPr>
      </p:pic>
    </p:spTree>
    <p:extLst>
      <p:ext uri="{BB962C8B-B14F-4D97-AF65-F5344CB8AC3E}">
        <p14:creationId xmlns:p14="http://schemas.microsoft.com/office/powerpoint/2010/main" val="1223355167"/>
      </p:ext>
    </p:extLst>
  </p:cSld>
  <p:clrMapOvr>
    <a:masterClrMapping/>
  </p:clrMapOvr>
  <mc:AlternateContent xmlns:mc="http://schemas.openxmlformats.org/markup-compatibility/2006" xmlns:p14="http://schemas.microsoft.com/office/powerpoint/2010/main">
    <mc:Choice Requires="p14">
      <p:transition spd="slow" p14:dur="2000" advTm="42666"/>
    </mc:Choice>
    <mc:Fallback xmlns="">
      <p:transition spd="slow" advTm="4266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168A65E-8770-9D7B-E6EA-E775C6006C7F}"/>
              </a:ext>
            </a:extLst>
          </p:cNvPr>
          <p:cNvSpPr>
            <a:spLocks noGrp="1"/>
          </p:cNvSpPr>
          <p:nvPr>
            <p:ph type="title"/>
          </p:nvPr>
        </p:nvSpPr>
        <p:spPr>
          <a:xfrm>
            <a:off x="318436" y="203598"/>
            <a:ext cx="10515600" cy="1049733"/>
          </a:xfrm>
        </p:spPr>
        <p:txBody>
          <a:bodyPr>
            <a:normAutofit/>
          </a:bodyPr>
          <a:lstStyle/>
          <a:p>
            <a:r>
              <a:rPr lang="nb-NO" sz="3600" dirty="0">
                <a:solidFill>
                  <a:schemeClr val="tx2">
                    <a:lumMod val="60000"/>
                    <a:lumOff val="40000"/>
                  </a:schemeClr>
                </a:solidFill>
                <a:latin typeface="+mn-lt"/>
              </a:rPr>
              <a:t>Oppsettet</a:t>
            </a:r>
            <a:endParaRPr lang="nb-NO" sz="3600" dirty="0"/>
          </a:p>
        </p:txBody>
      </p:sp>
      <p:sp>
        <p:nvSpPr>
          <p:cNvPr id="3" name="Plassholder for innhold 2">
            <a:extLst>
              <a:ext uri="{FF2B5EF4-FFF2-40B4-BE49-F238E27FC236}">
                <a16:creationId xmlns:a16="http://schemas.microsoft.com/office/drawing/2014/main" id="{86DE9F15-2577-1476-60ED-7175D9A52792}"/>
              </a:ext>
            </a:extLst>
          </p:cNvPr>
          <p:cNvSpPr>
            <a:spLocks noGrp="1"/>
          </p:cNvSpPr>
          <p:nvPr>
            <p:ph idx="1"/>
          </p:nvPr>
        </p:nvSpPr>
        <p:spPr>
          <a:xfrm>
            <a:off x="399917" y="993448"/>
            <a:ext cx="10515600" cy="5660954"/>
          </a:xfrm>
        </p:spPr>
        <p:txBody>
          <a:bodyPr>
            <a:normAutofit/>
          </a:bodyPr>
          <a:lstStyle/>
          <a:p>
            <a:r>
              <a:rPr lang="nb-NO" sz="2000" b="1" dirty="0">
                <a:solidFill>
                  <a:schemeClr val="tx2">
                    <a:lumMod val="75000"/>
                  </a:schemeClr>
                </a:solidFill>
              </a:rPr>
              <a:t>Svart kursiv – tale til innringer</a:t>
            </a:r>
          </a:p>
          <a:p>
            <a:pPr marL="0" indent="0">
              <a:buNone/>
            </a:pPr>
            <a:endParaRPr lang="nb-NO" sz="2000" b="1" dirty="0">
              <a:solidFill>
                <a:schemeClr val="tx2">
                  <a:lumMod val="75000"/>
                </a:schemeClr>
              </a:solidFill>
            </a:endParaRPr>
          </a:p>
          <a:p>
            <a:pPr marL="0" indent="0">
              <a:buNone/>
            </a:pPr>
            <a:r>
              <a:rPr lang="nb-NO" sz="2000" dirty="0">
                <a:solidFill>
                  <a:schemeClr val="tx2">
                    <a:lumMod val="75000"/>
                  </a:schemeClr>
                </a:solidFill>
              </a:rPr>
              <a:t>    På Start og instruksjonssidene brukes talebobler</a:t>
            </a:r>
          </a:p>
          <a:p>
            <a:endParaRPr lang="nb-NO" sz="2000" dirty="0">
              <a:solidFill>
                <a:schemeClr val="tx2">
                  <a:lumMod val="75000"/>
                </a:schemeClr>
              </a:solidFill>
            </a:endParaRPr>
          </a:p>
          <a:p>
            <a:pPr marL="0" indent="0">
              <a:buNone/>
            </a:pPr>
            <a:endParaRPr lang="nb-NO" sz="2000" dirty="0">
              <a:solidFill>
                <a:schemeClr val="tx2">
                  <a:lumMod val="75000"/>
                </a:schemeClr>
              </a:solidFill>
            </a:endParaRPr>
          </a:p>
          <a:p>
            <a:pPr marL="0" indent="0">
              <a:buNone/>
            </a:pPr>
            <a:r>
              <a:rPr lang="nb-NO" sz="2000" dirty="0">
                <a:solidFill>
                  <a:schemeClr val="tx2">
                    <a:lumMod val="75000"/>
                  </a:schemeClr>
                </a:solidFill>
              </a:rPr>
              <a:t>    På oppslagene ellers</a:t>
            </a:r>
          </a:p>
          <a:p>
            <a:pPr marL="0" indent="0">
              <a:buNone/>
            </a:pPr>
            <a:endParaRPr lang="nb-NO" sz="2000" dirty="0">
              <a:solidFill>
                <a:schemeClr val="tx2">
                  <a:lumMod val="75000"/>
                </a:schemeClr>
              </a:solidFill>
            </a:endParaRPr>
          </a:p>
          <a:p>
            <a:pPr marL="0" indent="0">
              <a:buNone/>
            </a:pPr>
            <a:endParaRPr lang="nb-NO" sz="2000" dirty="0">
              <a:solidFill>
                <a:schemeClr val="tx2">
                  <a:lumMod val="75000"/>
                </a:schemeClr>
              </a:solidFill>
            </a:endParaRPr>
          </a:p>
          <a:p>
            <a:r>
              <a:rPr lang="nb-NO" sz="2000" b="1" dirty="0">
                <a:solidFill>
                  <a:schemeClr val="tx2">
                    <a:lumMod val="75000"/>
                  </a:schemeClr>
                </a:solidFill>
              </a:rPr>
              <a:t>Blå skrift – kommentarer til operatøren</a:t>
            </a:r>
          </a:p>
          <a:p>
            <a:pPr marL="0" indent="0">
              <a:buNone/>
            </a:pPr>
            <a:r>
              <a:rPr lang="nb-NO" sz="2000" dirty="0">
                <a:solidFill>
                  <a:schemeClr val="tx2">
                    <a:lumMod val="75000"/>
                  </a:schemeClr>
                </a:solidFill>
              </a:rPr>
              <a:t>    Instruksjonssidene</a:t>
            </a:r>
          </a:p>
          <a:p>
            <a:pPr marL="0" indent="0">
              <a:buNone/>
            </a:pPr>
            <a:endParaRPr lang="nb-NO" sz="800" dirty="0">
              <a:solidFill>
                <a:schemeClr val="tx2">
                  <a:lumMod val="75000"/>
                </a:schemeClr>
              </a:solidFill>
            </a:endParaRPr>
          </a:p>
          <a:p>
            <a:pPr marL="0" indent="0">
              <a:buNone/>
            </a:pPr>
            <a:r>
              <a:rPr lang="nb-NO" sz="2000" dirty="0">
                <a:solidFill>
                  <a:schemeClr val="tx2">
                    <a:lumMod val="75000"/>
                  </a:schemeClr>
                </a:solidFill>
              </a:rPr>
              <a:t>    Ved kriterietekstene – nyttig informasjon</a:t>
            </a:r>
          </a:p>
          <a:p>
            <a:pPr marL="0" indent="0">
              <a:buNone/>
            </a:pPr>
            <a:endParaRPr lang="nb-NO" sz="800" dirty="0">
              <a:solidFill>
                <a:schemeClr val="tx2">
                  <a:lumMod val="75000"/>
                </a:schemeClr>
              </a:solidFill>
            </a:endParaRPr>
          </a:p>
          <a:p>
            <a:pPr marL="0" indent="0">
              <a:buNone/>
            </a:pPr>
            <a:r>
              <a:rPr lang="nb-NO" sz="2000" dirty="0">
                <a:solidFill>
                  <a:schemeClr val="tx2">
                    <a:lumMod val="75000"/>
                  </a:schemeClr>
                </a:solidFill>
              </a:rPr>
              <a:t>    Andre kommentarer til operatøren		</a:t>
            </a:r>
          </a:p>
          <a:p>
            <a:pPr marL="0" indent="0">
              <a:buNone/>
            </a:pPr>
            <a:endParaRPr lang="nb-NO" dirty="0"/>
          </a:p>
        </p:txBody>
      </p:sp>
      <p:pic>
        <p:nvPicPr>
          <p:cNvPr id="4" name="Bilde 3">
            <a:extLst>
              <a:ext uri="{FF2B5EF4-FFF2-40B4-BE49-F238E27FC236}">
                <a16:creationId xmlns:a16="http://schemas.microsoft.com/office/drawing/2014/main" id="{7D6D3AA7-4435-283F-0C04-20FC420B910A}"/>
              </a:ext>
            </a:extLst>
          </p:cNvPr>
          <p:cNvPicPr>
            <a:picLocks noChangeAspect="1"/>
          </p:cNvPicPr>
          <p:nvPr/>
        </p:nvPicPr>
        <p:blipFill>
          <a:blip r:embed="rId3"/>
          <a:stretch>
            <a:fillRect/>
          </a:stretch>
        </p:blipFill>
        <p:spPr>
          <a:xfrm>
            <a:off x="2" y="6587730"/>
            <a:ext cx="1237127" cy="279108"/>
          </a:xfrm>
          <a:prstGeom prst="rect">
            <a:avLst/>
          </a:prstGeom>
        </p:spPr>
      </p:pic>
      <p:pic>
        <p:nvPicPr>
          <p:cNvPr id="5" name="Bilde 4">
            <a:extLst>
              <a:ext uri="{FF2B5EF4-FFF2-40B4-BE49-F238E27FC236}">
                <a16:creationId xmlns:a16="http://schemas.microsoft.com/office/drawing/2014/main" id="{D40225F2-85F3-2013-D205-25D42C40FFC9}"/>
              </a:ext>
            </a:extLst>
          </p:cNvPr>
          <p:cNvPicPr>
            <a:picLocks noChangeAspect="1"/>
          </p:cNvPicPr>
          <p:nvPr/>
        </p:nvPicPr>
        <p:blipFill>
          <a:blip r:embed="rId4"/>
          <a:stretch>
            <a:fillRect/>
          </a:stretch>
        </p:blipFill>
        <p:spPr>
          <a:xfrm>
            <a:off x="5927090" y="583755"/>
            <a:ext cx="4381500" cy="1663700"/>
          </a:xfrm>
          <a:prstGeom prst="rect">
            <a:avLst/>
          </a:prstGeom>
        </p:spPr>
      </p:pic>
      <p:pic>
        <p:nvPicPr>
          <p:cNvPr id="9" name="Bilde 8">
            <a:extLst>
              <a:ext uri="{FF2B5EF4-FFF2-40B4-BE49-F238E27FC236}">
                <a16:creationId xmlns:a16="http://schemas.microsoft.com/office/drawing/2014/main" id="{810E9BC3-6D73-5728-9890-C837108D87A3}"/>
              </a:ext>
            </a:extLst>
          </p:cNvPr>
          <p:cNvPicPr>
            <a:picLocks noChangeAspect="1"/>
          </p:cNvPicPr>
          <p:nvPr/>
        </p:nvPicPr>
        <p:blipFill>
          <a:blip r:embed="rId5"/>
          <a:stretch>
            <a:fillRect/>
          </a:stretch>
        </p:blipFill>
        <p:spPr>
          <a:xfrm>
            <a:off x="5790865" y="4245584"/>
            <a:ext cx="5524567" cy="589541"/>
          </a:xfrm>
          <a:prstGeom prst="rect">
            <a:avLst/>
          </a:prstGeom>
        </p:spPr>
      </p:pic>
      <p:pic>
        <p:nvPicPr>
          <p:cNvPr id="10" name="Bilde 9">
            <a:extLst>
              <a:ext uri="{FF2B5EF4-FFF2-40B4-BE49-F238E27FC236}">
                <a16:creationId xmlns:a16="http://schemas.microsoft.com/office/drawing/2014/main" id="{5D1D9BFA-3813-B0FE-2649-4898D8D2E6D7}"/>
              </a:ext>
            </a:extLst>
          </p:cNvPr>
          <p:cNvPicPr>
            <a:picLocks noChangeAspect="1"/>
          </p:cNvPicPr>
          <p:nvPr/>
        </p:nvPicPr>
        <p:blipFill>
          <a:blip r:embed="rId6"/>
          <a:stretch>
            <a:fillRect/>
          </a:stretch>
        </p:blipFill>
        <p:spPr>
          <a:xfrm>
            <a:off x="5927090" y="4908151"/>
            <a:ext cx="5727700" cy="850900"/>
          </a:xfrm>
          <a:prstGeom prst="rect">
            <a:avLst/>
          </a:prstGeom>
        </p:spPr>
      </p:pic>
      <p:pic>
        <p:nvPicPr>
          <p:cNvPr id="11" name="Bilde 10">
            <a:extLst>
              <a:ext uri="{FF2B5EF4-FFF2-40B4-BE49-F238E27FC236}">
                <a16:creationId xmlns:a16="http://schemas.microsoft.com/office/drawing/2014/main" id="{7A7AB6E6-ECBA-36FA-774A-A4EF61931F76}"/>
              </a:ext>
            </a:extLst>
          </p:cNvPr>
          <p:cNvPicPr>
            <a:picLocks noChangeAspect="1"/>
          </p:cNvPicPr>
          <p:nvPr/>
        </p:nvPicPr>
        <p:blipFill>
          <a:blip r:embed="rId7"/>
          <a:stretch>
            <a:fillRect/>
          </a:stretch>
        </p:blipFill>
        <p:spPr>
          <a:xfrm>
            <a:off x="5927090" y="2226253"/>
            <a:ext cx="2050449" cy="1727613"/>
          </a:xfrm>
          <a:prstGeom prst="rect">
            <a:avLst/>
          </a:prstGeom>
        </p:spPr>
      </p:pic>
      <p:pic>
        <p:nvPicPr>
          <p:cNvPr id="12" name="Bilde 11">
            <a:extLst>
              <a:ext uri="{FF2B5EF4-FFF2-40B4-BE49-F238E27FC236}">
                <a16:creationId xmlns:a16="http://schemas.microsoft.com/office/drawing/2014/main" id="{0C868C6F-4AA8-0EA1-9600-561559D52F40}"/>
              </a:ext>
            </a:extLst>
          </p:cNvPr>
          <p:cNvPicPr>
            <a:picLocks noChangeAspect="1"/>
          </p:cNvPicPr>
          <p:nvPr/>
        </p:nvPicPr>
        <p:blipFill>
          <a:blip r:embed="rId8"/>
          <a:stretch>
            <a:fillRect/>
          </a:stretch>
        </p:blipFill>
        <p:spPr>
          <a:xfrm>
            <a:off x="5927090" y="5905102"/>
            <a:ext cx="2806700" cy="749300"/>
          </a:xfrm>
          <a:prstGeom prst="rect">
            <a:avLst/>
          </a:prstGeom>
        </p:spPr>
      </p:pic>
    </p:spTree>
    <p:extLst>
      <p:ext uri="{BB962C8B-B14F-4D97-AF65-F5344CB8AC3E}">
        <p14:creationId xmlns:p14="http://schemas.microsoft.com/office/powerpoint/2010/main" val="369320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checkerboard(across)">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37" dur="500"/>
                                        <p:tgtEl>
                                          <p:spTgt spid="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heckerboard(across)">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checkerboard(across)">
                                      <p:cBhvr>
                                        <p:cTn id="47" dur="500"/>
                                        <p:tgtEl>
                                          <p:spTgt spid="3">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heckerboard(across)">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26.6"/>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2013 – 2022-tema">
  <a:themeElements>
    <a:clrScheme name="Office 2013 – 2022-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9A8E95BC3DC149BD975378DD676563" ma:contentTypeVersion="8" ma:contentTypeDescription="Create a new document." ma:contentTypeScope="" ma:versionID="414c72bc5abd9d952f69b7d0b255dbac">
  <xsd:schema xmlns:xsd="http://www.w3.org/2001/XMLSchema" xmlns:xs="http://www.w3.org/2001/XMLSchema" xmlns:p="http://schemas.microsoft.com/office/2006/metadata/properties" xmlns:ns2="b0926bc8-e442-4962-834a-ea091a8b6fb4" targetNamespace="http://schemas.microsoft.com/office/2006/metadata/properties" ma:root="true" ma:fieldsID="ea0ef578316686c8e027b565d09ac276" ns2:_="">
    <xsd:import namespace="b0926bc8-e442-4962-834a-ea091a8b6f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26bc8-e442-4962-834a-ea091a8b6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68681C-CC8A-4142-953D-63F6C0E1F025}">
  <ds:schemaRefs>
    <ds:schemaRef ds:uri="http://schemas.microsoft.com/sharepoint/v3/contenttype/forms"/>
  </ds:schemaRefs>
</ds:datastoreItem>
</file>

<file path=customXml/itemProps2.xml><?xml version="1.0" encoding="utf-8"?>
<ds:datastoreItem xmlns:ds="http://schemas.openxmlformats.org/officeDocument/2006/customXml" ds:itemID="{D78A3F29-6614-400C-A8E9-0989F95224F0}">
  <ds:schemaRefs>
    <ds:schemaRef ds:uri="http://schemas.openxmlformats.org/package/2006/metadata/core-properties"/>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b0926bc8-e442-4962-834a-ea091a8b6fb4"/>
    <ds:schemaRef ds:uri="http://www.w3.org/XML/1998/namespace"/>
    <ds:schemaRef ds:uri="http://purl.org/dc/dcmitype/"/>
  </ds:schemaRefs>
</ds:datastoreItem>
</file>

<file path=customXml/itemProps3.xml><?xml version="1.0" encoding="utf-8"?>
<ds:datastoreItem xmlns:ds="http://schemas.openxmlformats.org/officeDocument/2006/customXml" ds:itemID="{CD0BF9FA-4488-4B25-9FAD-70C6F75EEB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926bc8-e442-4962-834a-ea091a8b6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b906c1f-19d2-4ac1-bea8-1ddf524e35b3}" enabled="1" method="Standard" siteId="{7f8e4cf0-71fb-489c-a336-3f9252a63908}" removed="0"/>
</clbl:labelList>
</file>

<file path=docProps/app.xml><?xml version="1.0" encoding="utf-8"?>
<Properties xmlns="http://schemas.openxmlformats.org/officeDocument/2006/extended-properties" xmlns:vt="http://schemas.openxmlformats.org/officeDocument/2006/docPropsVTypes">
  <Template/>
  <TotalTime>45529</TotalTime>
  <Words>4568</Words>
  <Application>Microsoft Office PowerPoint</Application>
  <PresentationFormat>Widescreen</PresentationFormat>
  <Paragraphs>544</Paragraphs>
  <Slides>53</Slides>
  <Notes>49</Notes>
  <HiddenSlides>1</HiddenSlides>
  <MMClips>0</MMClips>
  <ScaleCrop>false</ScaleCrop>
  <HeadingPairs>
    <vt:vector size="6" baseType="variant">
      <vt:variant>
        <vt:lpstr>Brukte skrifter</vt:lpstr>
      </vt:variant>
      <vt:variant>
        <vt:i4>10</vt:i4>
      </vt:variant>
      <vt:variant>
        <vt:lpstr>Tema</vt:lpstr>
      </vt:variant>
      <vt:variant>
        <vt:i4>1</vt:i4>
      </vt:variant>
      <vt:variant>
        <vt:lpstr>Lysbildetitler</vt:lpstr>
      </vt:variant>
      <vt:variant>
        <vt:i4>53</vt:i4>
      </vt:variant>
    </vt:vector>
  </HeadingPairs>
  <TitlesOfParts>
    <vt:vector size="64" baseType="lpstr">
      <vt:lpstr>*Arial-16633-Identity-H</vt:lpstr>
      <vt:lpstr>*Microsoft Sans Serif-19910-Identity-H</vt:lpstr>
      <vt:lpstr>Arial</vt:lpstr>
      <vt:lpstr>Calibri</vt:lpstr>
      <vt:lpstr>Calibri Light</vt:lpstr>
      <vt:lpstr>myriad-pro</vt:lpstr>
      <vt:lpstr>Systemfont normal</vt:lpstr>
      <vt:lpstr>Times New Roman</vt:lpstr>
      <vt:lpstr>Verdana</vt:lpstr>
      <vt:lpstr>Wingdings</vt:lpstr>
      <vt:lpstr>Office 2013 – 2022-tema</vt:lpstr>
      <vt:lpstr>PowerPoint-presentasjon</vt:lpstr>
      <vt:lpstr>NAKOS revisjoner av NIMN </vt:lpstr>
      <vt:lpstr>Revisjon 5.0 / 5.1 (2021 – 2024)</vt:lpstr>
      <vt:lpstr>Revisjon 5.0 / 5.1 (2021 – 2024)</vt:lpstr>
      <vt:lpstr>Aktuelle forskningsresultater som er benyttet i NIMN 5.0/5.1 </vt:lpstr>
      <vt:lpstr>Revisjon 5.0 / 5.1 – samarbeid med andre</vt:lpstr>
      <vt:lpstr>Revisjon 5.0 / 5.1 (2021 – 2024)</vt:lpstr>
      <vt:lpstr>Nye oppslag og nye navn</vt:lpstr>
      <vt:lpstr>Oppsettet</vt:lpstr>
      <vt:lpstr>Oppsettet</vt:lpstr>
      <vt:lpstr>Oppsettet</vt:lpstr>
      <vt:lpstr>PowerPoint-presentasjon</vt:lpstr>
      <vt:lpstr>PowerPoint-presentasjon</vt:lpstr>
      <vt:lpstr>PowerPoint-presentasjon</vt:lpstr>
      <vt:lpstr>                                                </vt:lpstr>
      <vt:lpstr>PowerPoint-presentasjon</vt:lpstr>
      <vt:lpstr> </vt:lpstr>
      <vt:lpstr>PowerPoint-presentasjon</vt:lpstr>
      <vt:lpstr>PowerPoint-presentasjon</vt:lpstr>
      <vt:lpstr>   Respons</vt:lpstr>
      <vt:lpstr>Råd</vt:lpstr>
      <vt:lpstr>Engelsk tekster</vt:lpstr>
      <vt:lpstr>Informasjonskapitler</vt:lpstr>
      <vt:lpstr>PowerPoint-presentasjon</vt:lpstr>
      <vt:lpstr>PowerPoint-presentasjon</vt:lpstr>
      <vt:lpstr>PowerPoint-presentasjon</vt:lpstr>
      <vt:lpstr>NIMN 5.1 Lokale prosedyrer AMK Vestfold-Telemark</vt:lpstr>
      <vt:lpstr>PowerPoint-presentasjon</vt:lpstr>
      <vt:lpstr>PowerPoint-presentasjon</vt:lpstr>
      <vt:lpstr>PowerPoint-presentasjon</vt:lpstr>
      <vt:lpstr>Forts. Lokalt Startkort, s 2</vt:lpstr>
      <vt:lpstr>Lokalt instruksjonskort m/lokal tilpasning</vt:lpstr>
      <vt:lpstr>Lokalt instruksjonskort, engelsk versjon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Forts. 40 Bestilt oppdrag- psykisk helse</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Etter å ha gjennomgått lydlogger og gjennomført et stort antall intervju/samtaler, er vår konklusjon at medisinsk indeks er utdatert som beslutningsverktøy og at den bør erstattes av et IKT-basert beslutningsstøtteverktøy der operatøren kan anvende sin faglige kunnskap, erfaring og kjennskap til lokale forhold, i en helt annen grad enn det som er praksis i dag. Vi antar at løsninger som brukes innen andre lands prehospitale tjenester, vil være til nytte i den videre prosess.</dc:title>
  <dc:creator>Sue Hebbert;Randi Holmar-Ellefsen</dc:creator>
  <cp:lastModifiedBy>Randi Holmar-Ellefsen</cp:lastModifiedBy>
  <cp:revision>114</cp:revision>
  <dcterms:created xsi:type="dcterms:W3CDTF">2023-01-27T09:35:13Z</dcterms:created>
  <dcterms:modified xsi:type="dcterms:W3CDTF">2024-12-05T10:34:32Z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Office-tema:8</vt:lpwstr>
  </property>
  <property fmtid="{D5CDD505-2E9C-101B-9397-08002B2CF9AE}" pid="3" name="ClassificationContentMarkingFooterText">
    <vt:lpwstr>Følsomhet Intern (gul)</vt:lpwstr>
  </property>
  <property fmtid="{D5CDD505-2E9C-101B-9397-08002B2CF9AE}" pid="4" name="MSIP_Label_d291ddcc-9a90-46b7-a727-d19b3ec4b730_Enabled">
    <vt:lpwstr>true</vt:lpwstr>
  </property>
  <property fmtid="{D5CDD505-2E9C-101B-9397-08002B2CF9AE}" pid="5" name="MSIP_Label_d291ddcc-9a90-46b7-a727-d19b3ec4b730_SetDate">
    <vt:lpwstr>2024-02-09T14:14:01Z</vt:lpwstr>
  </property>
  <property fmtid="{D5CDD505-2E9C-101B-9397-08002B2CF9AE}" pid="6" name="MSIP_Label_d291ddcc-9a90-46b7-a727-d19b3ec4b730_Method">
    <vt:lpwstr>Privileged</vt:lpwstr>
  </property>
  <property fmtid="{D5CDD505-2E9C-101B-9397-08002B2CF9AE}" pid="7" name="MSIP_Label_d291ddcc-9a90-46b7-a727-d19b3ec4b730_Name">
    <vt:lpwstr>Åpen</vt:lpwstr>
  </property>
  <property fmtid="{D5CDD505-2E9C-101B-9397-08002B2CF9AE}" pid="8" name="MSIP_Label_d291ddcc-9a90-46b7-a727-d19b3ec4b730_SiteId">
    <vt:lpwstr>bdcbe535-f3cf-49f5-8a6a-fb6d98dc7837</vt:lpwstr>
  </property>
  <property fmtid="{D5CDD505-2E9C-101B-9397-08002B2CF9AE}" pid="9" name="MSIP_Label_d291ddcc-9a90-46b7-a727-d19b3ec4b730_ActionId">
    <vt:lpwstr>6742c083-0960-474e-b2af-1b4943917b4c</vt:lpwstr>
  </property>
  <property fmtid="{D5CDD505-2E9C-101B-9397-08002B2CF9AE}" pid="10" name="MSIP_Label_d291ddcc-9a90-46b7-a727-d19b3ec4b730_ContentBits">
    <vt:lpwstr>0</vt:lpwstr>
  </property>
  <property fmtid="{D5CDD505-2E9C-101B-9397-08002B2CF9AE}" pid="11" name="ContentTypeId">
    <vt:lpwstr>0x010100989A8E95BC3DC149BD975378DD676563</vt:lpwstr>
  </property>
</Properties>
</file>